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 id="2147483711" r:id="rId3"/>
    <p:sldMasterId id="2147483725" r:id="rId4"/>
  </p:sldMasterIdLst>
  <p:notesMasterIdLst>
    <p:notesMasterId r:id="rId57"/>
  </p:notesMasterIdLst>
  <p:sldIdLst>
    <p:sldId id="256" r:id="rId5"/>
    <p:sldId id="309" r:id="rId6"/>
    <p:sldId id="512" r:id="rId7"/>
    <p:sldId id="494" r:id="rId8"/>
    <p:sldId id="304" r:id="rId9"/>
    <p:sldId id="303" r:id="rId10"/>
    <p:sldId id="670" r:id="rId11"/>
    <p:sldId id="667" r:id="rId12"/>
    <p:sldId id="668" r:id="rId13"/>
    <p:sldId id="358" r:id="rId14"/>
    <p:sldId id="491" r:id="rId15"/>
    <p:sldId id="305" r:id="rId16"/>
    <p:sldId id="503" r:id="rId17"/>
    <p:sldId id="504" r:id="rId18"/>
    <p:sldId id="665" r:id="rId19"/>
    <p:sldId id="666" r:id="rId20"/>
    <p:sldId id="686" r:id="rId21"/>
    <p:sldId id="676" r:id="rId22"/>
    <p:sldId id="677" r:id="rId23"/>
    <p:sldId id="671" r:id="rId24"/>
    <p:sldId id="672" r:id="rId25"/>
    <p:sldId id="678" r:id="rId26"/>
    <p:sldId id="259" r:id="rId27"/>
    <p:sldId id="673" r:id="rId28"/>
    <p:sldId id="499" r:id="rId29"/>
    <p:sldId id="306" r:id="rId30"/>
    <p:sldId id="501" r:id="rId31"/>
    <p:sldId id="272" r:id="rId32"/>
    <p:sldId id="470" r:id="rId33"/>
    <p:sldId id="510" r:id="rId34"/>
    <p:sldId id="511" r:id="rId35"/>
    <p:sldId id="507" r:id="rId36"/>
    <p:sldId id="490" r:id="rId37"/>
    <p:sldId id="301" r:id="rId38"/>
    <p:sldId id="505" r:id="rId39"/>
    <p:sldId id="302" r:id="rId40"/>
    <p:sldId id="300" r:id="rId41"/>
    <p:sldId id="682" r:id="rId42"/>
    <p:sldId id="509" r:id="rId43"/>
    <p:sldId id="508" r:id="rId44"/>
    <p:sldId id="680" r:id="rId45"/>
    <p:sldId id="681" r:id="rId46"/>
    <p:sldId id="674" r:id="rId47"/>
    <p:sldId id="691" r:id="rId48"/>
    <p:sldId id="684" r:id="rId49"/>
    <p:sldId id="683" r:id="rId50"/>
    <p:sldId id="685" r:id="rId51"/>
    <p:sldId id="688" r:id="rId52"/>
    <p:sldId id="687" r:id="rId53"/>
    <p:sldId id="689" r:id="rId54"/>
    <p:sldId id="690" r:id="rId55"/>
    <p:sldId id="29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26A72-417A-49E7-AA8F-C02AE780FB59}"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3A0A6-0188-48A0-93FA-E413BF70CA53}" type="slidenum">
              <a:rPr lang="en-US" smtClean="0"/>
              <a:t>‹#›</a:t>
            </a:fld>
            <a:endParaRPr lang="en-US"/>
          </a:p>
        </p:txBody>
      </p:sp>
    </p:spTree>
    <p:extLst>
      <p:ext uri="{BB962C8B-B14F-4D97-AF65-F5344CB8AC3E}">
        <p14:creationId xmlns:p14="http://schemas.microsoft.com/office/powerpoint/2010/main" val="1988561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Cheung and Jak (2016) </a:t>
            </a:r>
            <a:r>
              <a:rPr lang="zh-TW" altLang="en-US" dirty="0"/>
              <a:t>價值不在於大數據本身，而是可以從數據中提取的信息中。</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1476-CC21-417F-93FA-E5622B61E40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2739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242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A494F28B-7E69-4464-8B83-458F386EEB23}"/>
              </a:ext>
            </a:extLst>
          </p:cNvPr>
          <p:cNvSpPr>
            <a:spLocks noGrp="1"/>
          </p:cNvSpPr>
          <p:nvPr>
            <p:ph type="pic" sz="quarter" idx="10"/>
          </p:nvPr>
        </p:nvSpPr>
        <p:spPr>
          <a:xfrm>
            <a:off x="1315453" y="3957945"/>
            <a:ext cx="4828673" cy="2342147"/>
          </a:xfrm>
          <a:custGeom>
            <a:avLst/>
            <a:gdLst>
              <a:gd name="connsiteX0" fmla="*/ 0 w 4828673"/>
              <a:gd name="connsiteY0" fmla="*/ 0 h 2342147"/>
              <a:gd name="connsiteX1" fmla="*/ 4828673 w 4828673"/>
              <a:gd name="connsiteY1" fmla="*/ 0 h 2342147"/>
              <a:gd name="connsiteX2" fmla="*/ 4828673 w 4828673"/>
              <a:gd name="connsiteY2" fmla="*/ 2342147 h 2342147"/>
              <a:gd name="connsiteX3" fmla="*/ 0 w 4828673"/>
              <a:gd name="connsiteY3" fmla="*/ 2342147 h 2342147"/>
            </a:gdLst>
            <a:ahLst/>
            <a:cxnLst>
              <a:cxn ang="0">
                <a:pos x="connsiteX0" y="connsiteY0"/>
              </a:cxn>
              <a:cxn ang="0">
                <a:pos x="connsiteX1" y="connsiteY1"/>
              </a:cxn>
              <a:cxn ang="0">
                <a:pos x="connsiteX2" y="connsiteY2"/>
              </a:cxn>
              <a:cxn ang="0">
                <a:pos x="connsiteX3" y="connsiteY3"/>
              </a:cxn>
            </a:cxnLst>
            <a:rect l="l" t="t" r="r" b="b"/>
            <a:pathLst>
              <a:path w="4828673" h="2342147">
                <a:moveTo>
                  <a:pt x="0" y="0"/>
                </a:moveTo>
                <a:lnTo>
                  <a:pt x="4828673" y="0"/>
                </a:lnTo>
                <a:lnTo>
                  <a:pt x="4828673" y="2342147"/>
                </a:lnTo>
                <a:lnTo>
                  <a:pt x="0" y="2342147"/>
                </a:lnTo>
                <a:close/>
              </a:path>
            </a:pathLst>
          </a:custGeom>
        </p:spPr>
        <p:txBody>
          <a:bodyPr wrap="square">
            <a:noAutofit/>
          </a:bodyPr>
          <a:lstStyle>
            <a:lvl1pPr>
              <a:defRPr sz="1050"/>
            </a:lvl1pPr>
          </a:lstStyle>
          <a:p>
            <a:endParaRPr lang="en-US"/>
          </a:p>
        </p:txBody>
      </p:sp>
      <p:sp>
        <p:nvSpPr>
          <p:cNvPr id="4" name="Picture Placeholder 10">
            <a:extLst>
              <a:ext uri="{FF2B5EF4-FFF2-40B4-BE49-F238E27FC236}">
                <a16:creationId xmlns:a16="http://schemas.microsoft.com/office/drawing/2014/main" id="{42924A16-B704-41F3-B4B6-C35EDC7D46CB}"/>
              </a:ext>
            </a:extLst>
          </p:cNvPr>
          <p:cNvSpPr>
            <a:spLocks noGrp="1"/>
          </p:cNvSpPr>
          <p:nvPr>
            <p:ph type="pic" sz="quarter" idx="12"/>
          </p:nvPr>
        </p:nvSpPr>
        <p:spPr>
          <a:xfrm>
            <a:off x="6144126" y="895048"/>
            <a:ext cx="5438274" cy="2798202"/>
          </a:xfrm>
          <a:custGeom>
            <a:avLst/>
            <a:gdLst>
              <a:gd name="connsiteX0" fmla="*/ 0 w 4748463"/>
              <a:gd name="connsiteY0" fmla="*/ 0 h 2133600"/>
              <a:gd name="connsiteX1" fmla="*/ 4748463 w 4748463"/>
              <a:gd name="connsiteY1" fmla="*/ 0 h 2133600"/>
              <a:gd name="connsiteX2" fmla="*/ 4748463 w 4748463"/>
              <a:gd name="connsiteY2" fmla="*/ 2133600 h 2133600"/>
              <a:gd name="connsiteX3" fmla="*/ 0 w 4748463"/>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4748463" h="2133600">
                <a:moveTo>
                  <a:pt x="0" y="0"/>
                </a:moveTo>
                <a:lnTo>
                  <a:pt x="4748463" y="0"/>
                </a:lnTo>
                <a:lnTo>
                  <a:pt x="4748463" y="2133600"/>
                </a:lnTo>
                <a:lnTo>
                  <a:pt x="0" y="2133600"/>
                </a:lnTo>
                <a:close/>
              </a:path>
            </a:pathLst>
          </a:custGeom>
        </p:spPr>
        <p:txBody>
          <a:bodyPr wrap="square">
            <a:noAutofit/>
          </a:bodyPr>
          <a:lstStyle>
            <a:lvl1pPr>
              <a:defRPr sz="1050"/>
            </a:lvl1pPr>
          </a:lstStyle>
          <a:p>
            <a:endParaRPr lang="en-US"/>
          </a:p>
        </p:txBody>
      </p:sp>
    </p:spTree>
    <p:extLst>
      <p:ext uri="{BB962C8B-B14F-4D97-AF65-F5344CB8AC3E}">
        <p14:creationId xmlns:p14="http://schemas.microsoft.com/office/powerpoint/2010/main" val="366719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9EF22B-F126-4CE9-9F8E-ED4029504CFD}"/>
              </a:ext>
            </a:extLst>
          </p:cNvPr>
          <p:cNvSpPr>
            <a:spLocks noGrp="1"/>
          </p:cNvSpPr>
          <p:nvPr>
            <p:ph type="pic" sz="quarter" idx="10"/>
          </p:nvPr>
        </p:nvSpPr>
        <p:spPr>
          <a:xfrm>
            <a:off x="0" y="0"/>
            <a:ext cx="5010150" cy="6858000"/>
          </a:xfrm>
          <a:custGeom>
            <a:avLst/>
            <a:gdLst>
              <a:gd name="connsiteX0" fmla="*/ 4772950 w 5010150"/>
              <a:gd name="connsiteY0" fmla="*/ 1140719 h 6858000"/>
              <a:gd name="connsiteX1" fmla="*/ 4932217 w 5010150"/>
              <a:gd name="connsiteY1" fmla="*/ 1190949 h 6858000"/>
              <a:gd name="connsiteX2" fmla="*/ 4959086 w 5010150"/>
              <a:gd name="connsiteY2" fmla="*/ 1498352 h 6858000"/>
              <a:gd name="connsiteX3" fmla="*/ 461065 w 5010150"/>
              <a:gd name="connsiteY3" fmla="*/ 6858000 h 6858000"/>
              <a:gd name="connsiteX4" fmla="*/ 96500 w 5010150"/>
              <a:gd name="connsiteY4" fmla="*/ 6858000 h 6858000"/>
              <a:gd name="connsiteX5" fmla="*/ 82977 w 5010150"/>
              <a:gd name="connsiteY5" fmla="*/ 6836977 h 6858000"/>
              <a:gd name="connsiteX6" fmla="*/ 110143 w 5010150"/>
              <a:gd name="connsiteY6" fmla="*/ 6597307 h 6858000"/>
              <a:gd name="connsiteX7" fmla="*/ 4624813 w 5010150"/>
              <a:gd name="connsiteY7" fmla="*/ 1217819 h 6858000"/>
              <a:gd name="connsiteX8" fmla="*/ 4772950 w 5010150"/>
              <a:gd name="connsiteY8" fmla="*/ 1140719 h 6858000"/>
              <a:gd name="connsiteX9" fmla="*/ 4552806 w 5010150"/>
              <a:gd name="connsiteY9" fmla="*/ 652618 h 6858000"/>
              <a:gd name="connsiteX10" fmla="*/ 4712072 w 5010150"/>
              <a:gd name="connsiteY10" fmla="*/ 702848 h 6858000"/>
              <a:gd name="connsiteX11" fmla="*/ 4738942 w 5010150"/>
              <a:gd name="connsiteY11" fmla="*/ 1010252 h 6858000"/>
              <a:gd name="connsiteX12" fmla="*/ 85525 w 5010150"/>
              <a:gd name="connsiteY12" fmla="*/ 6555063 h 6858000"/>
              <a:gd name="connsiteX13" fmla="*/ 17793 w 5010150"/>
              <a:gd name="connsiteY13" fmla="*/ 6609097 h 6858000"/>
              <a:gd name="connsiteX14" fmla="*/ 0 w 5010150"/>
              <a:gd name="connsiteY14" fmla="*/ 6616107 h 6858000"/>
              <a:gd name="connsiteX15" fmla="*/ 0 w 5010150"/>
              <a:gd name="connsiteY15" fmla="*/ 5978131 h 6858000"/>
              <a:gd name="connsiteX16" fmla="*/ 4404669 w 5010150"/>
              <a:gd name="connsiteY16" fmla="*/ 729718 h 6858000"/>
              <a:gd name="connsiteX17" fmla="*/ 4552806 w 5010150"/>
              <a:gd name="connsiteY17" fmla="*/ 652618 h 6858000"/>
              <a:gd name="connsiteX18" fmla="*/ 4455398 w 5010150"/>
              <a:gd name="connsiteY18" fmla="*/ 24037 h 6858000"/>
              <a:gd name="connsiteX19" fmla="*/ 4614664 w 5010150"/>
              <a:gd name="connsiteY19" fmla="*/ 74268 h 6858000"/>
              <a:gd name="connsiteX20" fmla="*/ 4641533 w 5010150"/>
              <a:gd name="connsiteY20" fmla="*/ 381671 h 6858000"/>
              <a:gd name="connsiteX21" fmla="*/ 134302 w 5010150"/>
              <a:gd name="connsiteY21" fmla="*/ 5752296 h 6858000"/>
              <a:gd name="connsiteX22" fmla="*/ 27333 w 5010150"/>
              <a:gd name="connsiteY22" fmla="*/ 5821788 h 6858000"/>
              <a:gd name="connsiteX23" fmla="*/ 0 w 5010150"/>
              <a:gd name="connsiteY23" fmla="*/ 5826839 h 6858000"/>
              <a:gd name="connsiteX24" fmla="*/ 0 w 5010150"/>
              <a:gd name="connsiteY24" fmla="*/ 5233485 h 6858000"/>
              <a:gd name="connsiteX25" fmla="*/ 4307261 w 5010150"/>
              <a:gd name="connsiteY25" fmla="*/ 101138 h 6858000"/>
              <a:gd name="connsiteX26" fmla="*/ 4455398 w 5010150"/>
              <a:gd name="connsiteY26" fmla="*/ 24037 h 6858000"/>
              <a:gd name="connsiteX27" fmla="*/ 3841720 w 5010150"/>
              <a:gd name="connsiteY27" fmla="*/ 24036 h 6858000"/>
              <a:gd name="connsiteX28" fmla="*/ 4000987 w 5010150"/>
              <a:gd name="connsiteY28" fmla="*/ 74267 h 6858000"/>
              <a:gd name="connsiteX29" fmla="*/ 4027855 w 5010150"/>
              <a:gd name="connsiteY29" fmla="*/ 381671 h 6858000"/>
              <a:gd name="connsiteX30" fmla="*/ 0 w 5010150"/>
              <a:gd name="connsiteY30" fmla="*/ 5181090 h 6858000"/>
              <a:gd name="connsiteX31" fmla="*/ 0 w 5010150"/>
              <a:gd name="connsiteY31" fmla="*/ 4502251 h 6858000"/>
              <a:gd name="connsiteX32" fmla="*/ 3693583 w 5010150"/>
              <a:gd name="connsiteY32" fmla="*/ 101136 h 6858000"/>
              <a:gd name="connsiteX33" fmla="*/ 3841720 w 5010150"/>
              <a:gd name="connsiteY33" fmla="*/ 24036 h 6858000"/>
              <a:gd name="connsiteX34" fmla="*/ 3154035 w 5010150"/>
              <a:gd name="connsiteY34" fmla="*/ 0 h 6858000"/>
              <a:gd name="connsiteX35" fmla="*/ 3723742 w 5010150"/>
              <a:gd name="connsiteY35" fmla="*/ 0 h 6858000"/>
              <a:gd name="connsiteX36" fmla="*/ 0 w 5010150"/>
              <a:gd name="connsiteY36" fmla="*/ 4437052 h 6858000"/>
              <a:gd name="connsiteX37" fmla="*/ 0 w 5010150"/>
              <a:gd name="connsiteY37" fmla="*/ 3758213 h 6858000"/>
              <a:gd name="connsiteX38" fmla="*/ 2538028 w 5010150"/>
              <a:gd name="connsiteY38" fmla="*/ 0 h 6858000"/>
              <a:gd name="connsiteX39" fmla="*/ 3107736 w 5010150"/>
              <a:gd name="connsiteY39" fmla="*/ 0 h 6858000"/>
              <a:gd name="connsiteX40" fmla="*/ 0 w 5010150"/>
              <a:gd name="connsiteY40" fmla="*/ 3703045 h 6858000"/>
              <a:gd name="connsiteX41" fmla="*/ 0 w 5010150"/>
              <a:gd name="connsiteY41" fmla="*/ 3024206 h 6858000"/>
              <a:gd name="connsiteX42" fmla="*/ 1914643 w 5010150"/>
              <a:gd name="connsiteY42" fmla="*/ 0 h 6858000"/>
              <a:gd name="connsiteX43" fmla="*/ 2484351 w 5010150"/>
              <a:gd name="connsiteY43" fmla="*/ 0 h 6858000"/>
              <a:gd name="connsiteX44" fmla="*/ 0 w 5010150"/>
              <a:gd name="connsiteY44" fmla="*/ 2960247 h 6858000"/>
              <a:gd name="connsiteX45" fmla="*/ 0 w 5010150"/>
              <a:gd name="connsiteY45" fmla="*/ 2281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010150" h="6858000">
                <a:moveTo>
                  <a:pt x="4772950" y="1140719"/>
                </a:moveTo>
                <a:cubicBezTo>
                  <a:pt x="4828581" y="1135856"/>
                  <a:pt x="4886063" y="1152217"/>
                  <a:pt x="4932217" y="1190949"/>
                </a:cubicBezTo>
                <a:cubicBezTo>
                  <a:pt x="5024523" y="1268417"/>
                  <a:pt x="5036554" y="1406047"/>
                  <a:pt x="4959086" y="1498352"/>
                </a:cubicBezTo>
                <a:lnTo>
                  <a:pt x="461065" y="6858000"/>
                </a:lnTo>
                <a:lnTo>
                  <a:pt x="96500" y="6858000"/>
                </a:lnTo>
                <a:lnTo>
                  <a:pt x="82977" y="6836977"/>
                </a:lnTo>
                <a:cubicBezTo>
                  <a:pt x="44284" y="6761261"/>
                  <a:pt x="52042" y="6666536"/>
                  <a:pt x="110143" y="6597307"/>
                </a:cubicBezTo>
                <a:lnTo>
                  <a:pt x="4624813" y="1217819"/>
                </a:lnTo>
                <a:cubicBezTo>
                  <a:pt x="4663546" y="1171665"/>
                  <a:pt x="4717321" y="1145581"/>
                  <a:pt x="4772950" y="1140719"/>
                </a:cubicBezTo>
                <a:close/>
                <a:moveTo>
                  <a:pt x="4552806" y="652618"/>
                </a:moveTo>
                <a:cubicBezTo>
                  <a:pt x="4608435" y="647756"/>
                  <a:pt x="4665919" y="664115"/>
                  <a:pt x="4712072" y="702848"/>
                </a:cubicBezTo>
                <a:cubicBezTo>
                  <a:pt x="4804378" y="780315"/>
                  <a:pt x="4816408" y="917945"/>
                  <a:pt x="4738942" y="1010252"/>
                </a:cubicBezTo>
                <a:lnTo>
                  <a:pt x="85525" y="6555063"/>
                </a:lnTo>
                <a:cubicBezTo>
                  <a:pt x="66159" y="6578140"/>
                  <a:pt x="43032" y="6596199"/>
                  <a:pt x="17793" y="6609097"/>
                </a:cubicBezTo>
                <a:lnTo>
                  <a:pt x="0" y="6616107"/>
                </a:lnTo>
                <a:lnTo>
                  <a:pt x="0" y="5978131"/>
                </a:lnTo>
                <a:lnTo>
                  <a:pt x="4404669" y="729718"/>
                </a:lnTo>
                <a:cubicBezTo>
                  <a:pt x="4443403" y="683565"/>
                  <a:pt x="4497176" y="657480"/>
                  <a:pt x="4552806" y="652618"/>
                </a:cubicBezTo>
                <a:close/>
                <a:moveTo>
                  <a:pt x="4455398" y="24037"/>
                </a:moveTo>
                <a:cubicBezTo>
                  <a:pt x="4511027" y="19175"/>
                  <a:pt x="4568512" y="35534"/>
                  <a:pt x="4614664" y="74268"/>
                </a:cubicBezTo>
                <a:cubicBezTo>
                  <a:pt x="4706971" y="151735"/>
                  <a:pt x="4719001" y="289365"/>
                  <a:pt x="4641533" y="381671"/>
                </a:cubicBezTo>
                <a:lnTo>
                  <a:pt x="134302" y="5752296"/>
                </a:lnTo>
                <a:cubicBezTo>
                  <a:pt x="105252" y="5786911"/>
                  <a:pt x="67741" y="5810237"/>
                  <a:pt x="27333" y="5821788"/>
                </a:cubicBezTo>
                <a:lnTo>
                  <a:pt x="0" y="5826839"/>
                </a:lnTo>
                <a:lnTo>
                  <a:pt x="0" y="5233485"/>
                </a:lnTo>
                <a:lnTo>
                  <a:pt x="4307261" y="101138"/>
                </a:lnTo>
                <a:cubicBezTo>
                  <a:pt x="4345994" y="54984"/>
                  <a:pt x="4399770" y="28899"/>
                  <a:pt x="4455398" y="24037"/>
                </a:cubicBezTo>
                <a:close/>
                <a:moveTo>
                  <a:pt x="3841720" y="24036"/>
                </a:moveTo>
                <a:cubicBezTo>
                  <a:pt x="3897349" y="19174"/>
                  <a:pt x="3954834" y="35533"/>
                  <a:pt x="4000987" y="74267"/>
                </a:cubicBezTo>
                <a:cubicBezTo>
                  <a:pt x="4093294" y="151734"/>
                  <a:pt x="4105324" y="289364"/>
                  <a:pt x="4027855" y="381671"/>
                </a:cubicBezTo>
                <a:lnTo>
                  <a:pt x="0" y="5181090"/>
                </a:lnTo>
                <a:lnTo>
                  <a:pt x="0" y="4502251"/>
                </a:lnTo>
                <a:lnTo>
                  <a:pt x="3693583" y="101136"/>
                </a:lnTo>
                <a:cubicBezTo>
                  <a:pt x="3732317" y="54983"/>
                  <a:pt x="3786091" y="28899"/>
                  <a:pt x="3841720" y="24036"/>
                </a:cubicBezTo>
                <a:close/>
                <a:moveTo>
                  <a:pt x="3154035" y="0"/>
                </a:moveTo>
                <a:lnTo>
                  <a:pt x="3723742" y="0"/>
                </a:lnTo>
                <a:lnTo>
                  <a:pt x="0" y="4437052"/>
                </a:lnTo>
                <a:lnTo>
                  <a:pt x="0" y="3758213"/>
                </a:lnTo>
                <a:close/>
                <a:moveTo>
                  <a:pt x="2538028" y="0"/>
                </a:moveTo>
                <a:lnTo>
                  <a:pt x="3107736" y="0"/>
                </a:lnTo>
                <a:lnTo>
                  <a:pt x="0" y="3703045"/>
                </a:lnTo>
                <a:lnTo>
                  <a:pt x="0" y="3024206"/>
                </a:lnTo>
                <a:close/>
                <a:moveTo>
                  <a:pt x="1914643" y="0"/>
                </a:moveTo>
                <a:lnTo>
                  <a:pt x="2484351" y="0"/>
                </a:lnTo>
                <a:lnTo>
                  <a:pt x="0" y="2960247"/>
                </a:lnTo>
                <a:lnTo>
                  <a:pt x="0" y="2281408"/>
                </a:lnTo>
                <a:close/>
              </a:path>
            </a:pathLst>
          </a:custGeom>
        </p:spPr>
        <p:txBody>
          <a:bodyPr wrap="square">
            <a:noAutofit/>
          </a:bodyPr>
          <a:lstStyle/>
          <a:p>
            <a:endParaRPr lang="en-US"/>
          </a:p>
        </p:txBody>
      </p:sp>
    </p:spTree>
    <p:extLst>
      <p:ext uri="{BB962C8B-B14F-4D97-AF65-F5344CB8AC3E}">
        <p14:creationId xmlns:p14="http://schemas.microsoft.com/office/powerpoint/2010/main" val="694838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58C3DF6-06AA-4ACE-8F11-1CFCA41211FA}"/>
              </a:ext>
            </a:extLst>
          </p:cNvPr>
          <p:cNvSpPr>
            <a:spLocks noGrp="1"/>
          </p:cNvSpPr>
          <p:nvPr>
            <p:ph type="pic" sz="quarter" idx="10"/>
          </p:nvPr>
        </p:nvSpPr>
        <p:spPr>
          <a:xfrm>
            <a:off x="3690182" y="0"/>
            <a:ext cx="4769260" cy="6858000"/>
          </a:xfrm>
          <a:custGeom>
            <a:avLst/>
            <a:gdLst>
              <a:gd name="connsiteX0" fmla="*/ 0 w 4769260"/>
              <a:gd name="connsiteY0" fmla="*/ 0 h 6858000"/>
              <a:gd name="connsiteX1" fmla="*/ 4769260 w 4769260"/>
              <a:gd name="connsiteY1" fmla="*/ 0 h 6858000"/>
              <a:gd name="connsiteX2" fmla="*/ 4769260 w 4769260"/>
              <a:gd name="connsiteY2" fmla="*/ 6858000 h 6858000"/>
              <a:gd name="connsiteX3" fmla="*/ 0 w 47692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69260" h="6858000">
                <a:moveTo>
                  <a:pt x="0" y="0"/>
                </a:moveTo>
                <a:lnTo>
                  <a:pt x="4769260" y="0"/>
                </a:lnTo>
                <a:lnTo>
                  <a:pt x="476926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615978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565C75C-12D7-46AC-924C-859EBB08FE02}"/>
              </a:ext>
            </a:extLst>
          </p:cNvPr>
          <p:cNvSpPr>
            <a:spLocks noGrp="1"/>
          </p:cNvSpPr>
          <p:nvPr>
            <p:ph type="pic" sz="quarter" idx="10"/>
          </p:nvPr>
        </p:nvSpPr>
        <p:spPr>
          <a:xfrm>
            <a:off x="7943849" y="400049"/>
            <a:ext cx="3790950" cy="6019800"/>
          </a:xfrm>
          <a:custGeom>
            <a:avLst/>
            <a:gdLst>
              <a:gd name="connsiteX0" fmla="*/ 1475916 w 3790950"/>
              <a:gd name="connsiteY0" fmla="*/ 1288085 h 6019800"/>
              <a:gd name="connsiteX1" fmla="*/ 1475916 w 3790950"/>
              <a:gd name="connsiteY1" fmla="*/ 4674570 h 6019800"/>
              <a:gd name="connsiteX2" fmla="*/ 2883373 w 3790950"/>
              <a:gd name="connsiteY2" fmla="*/ 4674570 h 6019800"/>
              <a:gd name="connsiteX3" fmla="*/ 2883373 w 3790950"/>
              <a:gd name="connsiteY3" fmla="*/ 4191304 h 6019800"/>
              <a:gd name="connsiteX4" fmla="*/ 2007569 w 3790950"/>
              <a:gd name="connsiteY4" fmla="*/ 4191304 h 6019800"/>
              <a:gd name="connsiteX5" fmla="*/ 2007569 w 3790950"/>
              <a:gd name="connsiteY5" fmla="*/ 1288085 h 6019800"/>
              <a:gd name="connsiteX6" fmla="*/ 0 w 3790950"/>
              <a:gd name="connsiteY6" fmla="*/ 0 h 6019800"/>
              <a:gd name="connsiteX7" fmla="*/ 3790950 w 3790950"/>
              <a:gd name="connsiteY7" fmla="*/ 0 h 6019800"/>
              <a:gd name="connsiteX8" fmla="*/ 3790950 w 3790950"/>
              <a:gd name="connsiteY8" fmla="*/ 6019800 h 6019800"/>
              <a:gd name="connsiteX9" fmla="*/ 0 w 3790950"/>
              <a:gd name="connsiteY9" fmla="*/ 6019800 h 601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950" h="6019800">
                <a:moveTo>
                  <a:pt x="1475916" y="1288085"/>
                </a:moveTo>
                <a:lnTo>
                  <a:pt x="1475916" y="4674570"/>
                </a:lnTo>
                <a:lnTo>
                  <a:pt x="2883373" y="4674570"/>
                </a:lnTo>
                <a:lnTo>
                  <a:pt x="2883373" y="4191304"/>
                </a:lnTo>
                <a:lnTo>
                  <a:pt x="2007569" y="4191304"/>
                </a:lnTo>
                <a:lnTo>
                  <a:pt x="2007569" y="1288085"/>
                </a:lnTo>
                <a:close/>
                <a:moveTo>
                  <a:pt x="0" y="0"/>
                </a:moveTo>
                <a:lnTo>
                  <a:pt x="3790950" y="0"/>
                </a:lnTo>
                <a:lnTo>
                  <a:pt x="3790950" y="6019800"/>
                </a:lnTo>
                <a:lnTo>
                  <a:pt x="0" y="6019800"/>
                </a:lnTo>
                <a:close/>
              </a:path>
            </a:pathLst>
          </a:custGeom>
        </p:spPr>
        <p:txBody>
          <a:bodyPr wrap="square">
            <a:noAutofit/>
          </a:bodyPr>
          <a:lstStyle/>
          <a:p>
            <a:endParaRPr lang="en-US"/>
          </a:p>
        </p:txBody>
      </p:sp>
    </p:spTree>
    <p:extLst>
      <p:ext uri="{BB962C8B-B14F-4D97-AF65-F5344CB8AC3E}">
        <p14:creationId xmlns:p14="http://schemas.microsoft.com/office/powerpoint/2010/main" val="2722479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8069CAD-09CA-48E2-A514-27529E209EC5}"/>
              </a:ext>
            </a:extLst>
          </p:cNvPr>
          <p:cNvSpPr>
            <a:spLocks noGrp="1"/>
          </p:cNvSpPr>
          <p:nvPr>
            <p:ph type="pic" sz="quarter" idx="10"/>
          </p:nvPr>
        </p:nvSpPr>
        <p:spPr>
          <a:xfrm>
            <a:off x="1466850" y="895350"/>
            <a:ext cx="5676900" cy="3048000"/>
          </a:xfrm>
          <a:prstGeom prst="rect">
            <a:avLst/>
          </a:prstGeom>
        </p:spPr>
        <p:txBody>
          <a:bodyPr/>
          <a:lstStyle/>
          <a:p>
            <a:endParaRPr lang="en-US"/>
          </a:p>
        </p:txBody>
      </p:sp>
    </p:spTree>
    <p:extLst>
      <p:ext uri="{BB962C8B-B14F-4D97-AF65-F5344CB8AC3E}">
        <p14:creationId xmlns:p14="http://schemas.microsoft.com/office/powerpoint/2010/main" val="2808023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D2E5830-6A3F-4E77-A55C-881C708359A5}"/>
              </a:ext>
            </a:extLst>
          </p:cNvPr>
          <p:cNvSpPr>
            <a:spLocks noGrp="1"/>
          </p:cNvSpPr>
          <p:nvPr>
            <p:ph type="pic" sz="quarter" idx="10"/>
          </p:nvPr>
        </p:nvSpPr>
        <p:spPr>
          <a:xfrm>
            <a:off x="382379" y="306143"/>
            <a:ext cx="3862387" cy="6245714"/>
          </a:xfrm>
          <a:custGeom>
            <a:avLst/>
            <a:gdLst>
              <a:gd name="connsiteX0" fmla="*/ 1148678 w 3862387"/>
              <a:gd name="connsiteY0" fmla="*/ 1536717 h 6245714"/>
              <a:gd name="connsiteX1" fmla="*/ 1148678 w 3862387"/>
              <a:gd name="connsiteY1" fmla="*/ 4694414 h 6245714"/>
              <a:gd name="connsiteX2" fmla="*/ 1644413 w 3862387"/>
              <a:gd name="connsiteY2" fmla="*/ 4694414 h 6245714"/>
              <a:gd name="connsiteX3" fmla="*/ 1644413 w 3862387"/>
              <a:gd name="connsiteY3" fmla="*/ 3340873 h 6245714"/>
              <a:gd name="connsiteX4" fmla="*/ 2208953 w 3862387"/>
              <a:gd name="connsiteY4" fmla="*/ 3340873 h 6245714"/>
              <a:gd name="connsiteX5" fmla="*/ 2208953 w 3862387"/>
              <a:gd name="connsiteY5" fmla="*/ 4694414 h 6245714"/>
              <a:gd name="connsiteX6" fmla="*/ 2713710 w 3862387"/>
              <a:gd name="connsiteY6" fmla="*/ 4694414 h 6245714"/>
              <a:gd name="connsiteX7" fmla="*/ 2713710 w 3862387"/>
              <a:gd name="connsiteY7" fmla="*/ 1536717 h 6245714"/>
              <a:gd name="connsiteX8" fmla="*/ 2208953 w 3862387"/>
              <a:gd name="connsiteY8" fmla="*/ 1536717 h 6245714"/>
              <a:gd name="connsiteX9" fmla="*/ 2208953 w 3862387"/>
              <a:gd name="connsiteY9" fmla="*/ 2890257 h 6245714"/>
              <a:gd name="connsiteX10" fmla="*/ 1644413 w 3862387"/>
              <a:gd name="connsiteY10" fmla="*/ 2890257 h 6245714"/>
              <a:gd name="connsiteX11" fmla="*/ 1644413 w 3862387"/>
              <a:gd name="connsiteY11" fmla="*/ 1536717 h 6245714"/>
              <a:gd name="connsiteX12" fmla="*/ 0 w 3862387"/>
              <a:gd name="connsiteY12" fmla="*/ 0 h 6245714"/>
              <a:gd name="connsiteX13" fmla="*/ 3862387 w 3862387"/>
              <a:gd name="connsiteY13" fmla="*/ 0 h 6245714"/>
              <a:gd name="connsiteX14" fmla="*/ 3862387 w 3862387"/>
              <a:gd name="connsiteY14" fmla="*/ 6245714 h 6245714"/>
              <a:gd name="connsiteX15" fmla="*/ 0 w 3862387"/>
              <a:gd name="connsiteY15" fmla="*/ 6245714 h 624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2387" h="6245714">
                <a:moveTo>
                  <a:pt x="1148678" y="1536717"/>
                </a:moveTo>
                <a:lnTo>
                  <a:pt x="1148678" y="4694414"/>
                </a:lnTo>
                <a:lnTo>
                  <a:pt x="1644413" y="4694414"/>
                </a:lnTo>
                <a:lnTo>
                  <a:pt x="1644413" y="3340873"/>
                </a:lnTo>
                <a:lnTo>
                  <a:pt x="2208953" y="3340873"/>
                </a:lnTo>
                <a:lnTo>
                  <a:pt x="2208953" y="4694414"/>
                </a:lnTo>
                <a:lnTo>
                  <a:pt x="2713710" y="4694414"/>
                </a:lnTo>
                <a:lnTo>
                  <a:pt x="2713710" y="1536717"/>
                </a:lnTo>
                <a:lnTo>
                  <a:pt x="2208953" y="1536717"/>
                </a:lnTo>
                <a:lnTo>
                  <a:pt x="2208953" y="2890257"/>
                </a:lnTo>
                <a:lnTo>
                  <a:pt x="1644413" y="2890257"/>
                </a:lnTo>
                <a:lnTo>
                  <a:pt x="1644413" y="1536717"/>
                </a:lnTo>
                <a:close/>
                <a:moveTo>
                  <a:pt x="0" y="0"/>
                </a:moveTo>
                <a:lnTo>
                  <a:pt x="3862387" y="0"/>
                </a:lnTo>
                <a:lnTo>
                  <a:pt x="3862387" y="6245714"/>
                </a:lnTo>
                <a:lnTo>
                  <a:pt x="0" y="6245714"/>
                </a:lnTo>
                <a:close/>
              </a:path>
            </a:pathLst>
          </a:custGeom>
        </p:spPr>
        <p:txBody>
          <a:bodyPr wrap="square">
            <a:noAutofit/>
          </a:bodyPr>
          <a:lstStyle/>
          <a:p>
            <a:endParaRPr lang="en-US"/>
          </a:p>
        </p:txBody>
      </p:sp>
    </p:spTree>
    <p:extLst>
      <p:ext uri="{BB962C8B-B14F-4D97-AF65-F5344CB8AC3E}">
        <p14:creationId xmlns:p14="http://schemas.microsoft.com/office/powerpoint/2010/main" val="3827750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6BD124B-7C6E-4C8C-9426-E81D3D2D80D6}"/>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335378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2860204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93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FCB5A12B-532C-4B37-A2C4-8F38E80DC6B6}"/>
              </a:ext>
            </a:extLst>
          </p:cNvPr>
          <p:cNvSpPr>
            <a:spLocks noGrp="1"/>
          </p:cNvSpPr>
          <p:nvPr>
            <p:ph type="pic" sz="quarter" idx="10"/>
          </p:nvPr>
        </p:nvSpPr>
        <p:spPr>
          <a:xfrm>
            <a:off x="168181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957169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FCB5A12B-532C-4B37-A2C4-8F38E80DC6B6}"/>
              </a:ext>
            </a:extLst>
          </p:cNvPr>
          <p:cNvSpPr>
            <a:spLocks noGrp="1"/>
          </p:cNvSpPr>
          <p:nvPr>
            <p:ph type="pic" sz="quarter" idx="10"/>
          </p:nvPr>
        </p:nvSpPr>
        <p:spPr>
          <a:xfrm>
            <a:off x="168181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45954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5F0C73-7F73-4B6B-AD54-F57F015E08D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81" b="10616"/>
          <a:stretch/>
        </p:blipFill>
        <p:spPr>
          <a:xfrm flipH="1">
            <a:off x="-277563" y="654270"/>
            <a:ext cx="6485523" cy="5549459"/>
          </a:xfrm>
          <a:prstGeom prst="rect">
            <a:avLst/>
          </a:prstGeom>
        </p:spPr>
      </p:pic>
      <p:sp>
        <p:nvSpPr>
          <p:cNvPr id="4" name="Picture Placeholder 7">
            <a:extLst>
              <a:ext uri="{FF2B5EF4-FFF2-40B4-BE49-F238E27FC236}">
                <a16:creationId xmlns:a16="http://schemas.microsoft.com/office/drawing/2014/main" id="{50830010-B425-4D29-9937-AE72FA96E9D5}"/>
              </a:ext>
            </a:extLst>
          </p:cNvPr>
          <p:cNvSpPr>
            <a:spLocks noGrp="1"/>
          </p:cNvSpPr>
          <p:nvPr>
            <p:ph type="pic" sz="quarter" idx="11"/>
          </p:nvPr>
        </p:nvSpPr>
        <p:spPr>
          <a:xfrm>
            <a:off x="906236" y="983234"/>
            <a:ext cx="4445000" cy="3591446"/>
          </a:xfrm>
          <a:custGeom>
            <a:avLst/>
            <a:gdLst>
              <a:gd name="connsiteX0" fmla="*/ 0 w 4445000"/>
              <a:gd name="connsiteY0" fmla="*/ 0 h 3591446"/>
              <a:gd name="connsiteX1" fmla="*/ 4216400 w 4445000"/>
              <a:gd name="connsiteY1" fmla="*/ 1104900 h 3591446"/>
              <a:gd name="connsiteX2" fmla="*/ 4445000 w 4445000"/>
              <a:gd name="connsiteY2" fmla="*/ 3591446 h 3591446"/>
              <a:gd name="connsiteX3" fmla="*/ 241300 w 4445000"/>
              <a:gd name="connsiteY3" fmla="*/ 3223146 h 3591446"/>
            </a:gdLst>
            <a:ahLst/>
            <a:cxnLst>
              <a:cxn ang="0">
                <a:pos x="connsiteX0" y="connsiteY0"/>
              </a:cxn>
              <a:cxn ang="0">
                <a:pos x="connsiteX1" y="connsiteY1"/>
              </a:cxn>
              <a:cxn ang="0">
                <a:pos x="connsiteX2" y="connsiteY2"/>
              </a:cxn>
              <a:cxn ang="0">
                <a:pos x="connsiteX3" y="connsiteY3"/>
              </a:cxn>
            </a:cxnLst>
            <a:rect l="l" t="t" r="r" b="b"/>
            <a:pathLst>
              <a:path w="4445000" h="3591446">
                <a:moveTo>
                  <a:pt x="0" y="0"/>
                </a:moveTo>
                <a:lnTo>
                  <a:pt x="4216400" y="1104900"/>
                </a:lnTo>
                <a:lnTo>
                  <a:pt x="4445000" y="3591446"/>
                </a:lnTo>
                <a:lnTo>
                  <a:pt x="241300" y="3223146"/>
                </a:lnTo>
                <a:close/>
              </a:path>
            </a:pathLst>
          </a:custGeom>
        </p:spPr>
        <p:txBody>
          <a:bodyPr wrap="square">
            <a:noAutofit/>
          </a:bodyPr>
          <a:lstStyle/>
          <a:p>
            <a:endParaRPr lang="id-ID"/>
          </a:p>
        </p:txBody>
      </p:sp>
      <p:sp>
        <p:nvSpPr>
          <p:cNvPr id="5" name="Picture Placeholder 7">
            <a:extLst>
              <a:ext uri="{FF2B5EF4-FFF2-40B4-BE49-F238E27FC236}">
                <a16:creationId xmlns:a16="http://schemas.microsoft.com/office/drawing/2014/main" id="{6FC7C59B-645F-45AE-B8D3-510D92377C21}"/>
              </a:ext>
            </a:extLst>
          </p:cNvPr>
          <p:cNvSpPr>
            <a:spLocks noGrp="1"/>
          </p:cNvSpPr>
          <p:nvPr>
            <p:ph type="pic" sz="quarter" idx="12"/>
          </p:nvPr>
        </p:nvSpPr>
        <p:spPr>
          <a:xfrm>
            <a:off x="3128736" y="983234"/>
            <a:ext cx="4445000" cy="3591446"/>
          </a:xfrm>
          <a:custGeom>
            <a:avLst/>
            <a:gdLst>
              <a:gd name="connsiteX0" fmla="*/ 0 w 4445000"/>
              <a:gd name="connsiteY0" fmla="*/ 0 h 3591446"/>
              <a:gd name="connsiteX1" fmla="*/ 4216400 w 4445000"/>
              <a:gd name="connsiteY1" fmla="*/ 1104900 h 3591446"/>
              <a:gd name="connsiteX2" fmla="*/ 4445000 w 4445000"/>
              <a:gd name="connsiteY2" fmla="*/ 3591446 h 3591446"/>
              <a:gd name="connsiteX3" fmla="*/ 241300 w 4445000"/>
              <a:gd name="connsiteY3" fmla="*/ 3223146 h 3591446"/>
            </a:gdLst>
            <a:ahLst/>
            <a:cxnLst>
              <a:cxn ang="0">
                <a:pos x="connsiteX0" y="connsiteY0"/>
              </a:cxn>
              <a:cxn ang="0">
                <a:pos x="connsiteX1" y="connsiteY1"/>
              </a:cxn>
              <a:cxn ang="0">
                <a:pos x="connsiteX2" y="connsiteY2"/>
              </a:cxn>
              <a:cxn ang="0">
                <a:pos x="connsiteX3" y="connsiteY3"/>
              </a:cxn>
            </a:cxnLst>
            <a:rect l="l" t="t" r="r" b="b"/>
            <a:pathLst>
              <a:path w="4445000" h="3591446">
                <a:moveTo>
                  <a:pt x="0" y="0"/>
                </a:moveTo>
                <a:lnTo>
                  <a:pt x="4216400" y="1104900"/>
                </a:lnTo>
                <a:lnTo>
                  <a:pt x="4445000" y="3591446"/>
                </a:lnTo>
                <a:lnTo>
                  <a:pt x="241300" y="3223146"/>
                </a:lnTo>
                <a:close/>
              </a:path>
            </a:pathLst>
          </a:custGeom>
          <a:effectLst>
            <a:outerShdw blurRad="63500" sx="102000" sy="102000" algn="ctr" rotWithShape="0">
              <a:prstClr val="black">
                <a:alpha val="40000"/>
              </a:prstClr>
            </a:outerShdw>
          </a:effectLst>
        </p:spPr>
        <p:txBody>
          <a:bodyPr wrap="square">
            <a:noAutofit/>
          </a:bodyPr>
          <a:lstStyle/>
          <a:p>
            <a:endParaRPr lang="id-ID"/>
          </a:p>
        </p:txBody>
      </p:sp>
    </p:spTree>
    <p:extLst>
      <p:ext uri="{BB962C8B-B14F-4D97-AF65-F5344CB8AC3E}">
        <p14:creationId xmlns:p14="http://schemas.microsoft.com/office/powerpoint/2010/main" val="593419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0731A28E-EF6F-4497-A5B5-67E53BF12257}"/>
              </a:ext>
            </a:extLst>
          </p:cNvPr>
          <p:cNvSpPr>
            <a:spLocks noGrp="1"/>
          </p:cNvSpPr>
          <p:nvPr>
            <p:ph type="pic" sz="quarter" idx="10"/>
          </p:nvPr>
        </p:nvSpPr>
        <p:spPr>
          <a:xfrm>
            <a:off x="5548086" y="-19050"/>
            <a:ext cx="2533650" cy="4095750"/>
          </a:xfrm>
          <a:custGeom>
            <a:avLst/>
            <a:gdLst>
              <a:gd name="connsiteX0" fmla="*/ 0 w 2533650"/>
              <a:gd name="connsiteY0" fmla="*/ 0 h 4095750"/>
              <a:gd name="connsiteX1" fmla="*/ 2533650 w 2533650"/>
              <a:gd name="connsiteY1" fmla="*/ 0 h 4095750"/>
              <a:gd name="connsiteX2" fmla="*/ 2533650 w 2533650"/>
              <a:gd name="connsiteY2" fmla="*/ 4095750 h 4095750"/>
              <a:gd name="connsiteX3" fmla="*/ 0 w 2533650"/>
              <a:gd name="connsiteY3" fmla="*/ 4095750 h 4095750"/>
            </a:gdLst>
            <a:ahLst/>
            <a:cxnLst>
              <a:cxn ang="0">
                <a:pos x="connsiteX0" y="connsiteY0"/>
              </a:cxn>
              <a:cxn ang="0">
                <a:pos x="connsiteX1" y="connsiteY1"/>
              </a:cxn>
              <a:cxn ang="0">
                <a:pos x="connsiteX2" y="connsiteY2"/>
              </a:cxn>
              <a:cxn ang="0">
                <a:pos x="connsiteX3" y="connsiteY3"/>
              </a:cxn>
            </a:cxnLst>
            <a:rect l="l" t="t" r="r" b="b"/>
            <a:pathLst>
              <a:path w="2533650" h="4095750">
                <a:moveTo>
                  <a:pt x="0" y="0"/>
                </a:moveTo>
                <a:lnTo>
                  <a:pt x="2533650" y="0"/>
                </a:lnTo>
                <a:lnTo>
                  <a:pt x="2533650" y="4095750"/>
                </a:lnTo>
                <a:lnTo>
                  <a:pt x="0" y="4095750"/>
                </a:lnTo>
                <a:close/>
              </a:path>
            </a:pathLst>
          </a:custGeom>
          <a:effectLst>
            <a:outerShdw blurRad="50800" dist="38100" dir="5400000" algn="t" rotWithShape="0">
              <a:prstClr val="black">
                <a:alpha val="40000"/>
              </a:prstClr>
            </a:outerShdw>
          </a:effectLst>
        </p:spPr>
        <p:txBody>
          <a:bodyPr wrap="square">
            <a:noAutofit/>
          </a:bodyPr>
          <a:lstStyle/>
          <a:p>
            <a:endParaRPr lang="en-US"/>
          </a:p>
        </p:txBody>
      </p:sp>
      <p:sp>
        <p:nvSpPr>
          <p:cNvPr id="4" name="Picture Placeholder 9">
            <a:extLst>
              <a:ext uri="{FF2B5EF4-FFF2-40B4-BE49-F238E27FC236}">
                <a16:creationId xmlns:a16="http://schemas.microsoft.com/office/drawing/2014/main" id="{5A927B4B-45C2-477C-88A3-271B2BF44BD3}"/>
              </a:ext>
            </a:extLst>
          </p:cNvPr>
          <p:cNvSpPr>
            <a:spLocks noGrp="1"/>
          </p:cNvSpPr>
          <p:nvPr>
            <p:ph type="pic" sz="quarter" idx="11"/>
          </p:nvPr>
        </p:nvSpPr>
        <p:spPr>
          <a:xfrm>
            <a:off x="8653236" y="-19050"/>
            <a:ext cx="2533650" cy="4095750"/>
          </a:xfrm>
          <a:custGeom>
            <a:avLst/>
            <a:gdLst>
              <a:gd name="connsiteX0" fmla="*/ 0 w 2533650"/>
              <a:gd name="connsiteY0" fmla="*/ 0 h 4095750"/>
              <a:gd name="connsiteX1" fmla="*/ 2533650 w 2533650"/>
              <a:gd name="connsiteY1" fmla="*/ 0 h 4095750"/>
              <a:gd name="connsiteX2" fmla="*/ 2533650 w 2533650"/>
              <a:gd name="connsiteY2" fmla="*/ 4095750 h 4095750"/>
              <a:gd name="connsiteX3" fmla="*/ 0 w 2533650"/>
              <a:gd name="connsiteY3" fmla="*/ 4095750 h 4095750"/>
            </a:gdLst>
            <a:ahLst/>
            <a:cxnLst>
              <a:cxn ang="0">
                <a:pos x="connsiteX0" y="connsiteY0"/>
              </a:cxn>
              <a:cxn ang="0">
                <a:pos x="connsiteX1" y="connsiteY1"/>
              </a:cxn>
              <a:cxn ang="0">
                <a:pos x="connsiteX2" y="connsiteY2"/>
              </a:cxn>
              <a:cxn ang="0">
                <a:pos x="connsiteX3" y="connsiteY3"/>
              </a:cxn>
            </a:cxnLst>
            <a:rect l="l" t="t" r="r" b="b"/>
            <a:pathLst>
              <a:path w="2533650" h="4095750">
                <a:moveTo>
                  <a:pt x="0" y="0"/>
                </a:moveTo>
                <a:lnTo>
                  <a:pt x="2533650" y="0"/>
                </a:lnTo>
                <a:lnTo>
                  <a:pt x="2533650" y="4095750"/>
                </a:lnTo>
                <a:lnTo>
                  <a:pt x="0" y="4095750"/>
                </a:lnTo>
                <a:close/>
              </a:path>
            </a:pathLst>
          </a:custGeom>
          <a:effectLst>
            <a:outerShdw blurRad="50800" dist="38100" dir="5400000" algn="t" rotWithShape="0">
              <a:prstClr val="black">
                <a:alpha val="40000"/>
              </a:prstClr>
            </a:outerShdw>
          </a:effectLst>
        </p:spPr>
        <p:txBody>
          <a:bodyPr wrap="square">
            <a:noAutofit/>
          </a:bodyPr>
          <a:lstStyle/>
          <a:p>
            <a:endParaRPr lang="en-US"/>
          </a:p>
        </p:txBody>
      </p:sp>
    </p:spTree>
    <p:extLst>
      <p:ext uri="{BB962C8B-B14F-4D97-AF65-F5344CB8AC3E}">
        <p14:creationId xmlns:p14="http://schemas.microsoft.com/office/powerpoint/2010/main" val="359256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7769D2A-F843-4BA2-AFB9-BC0D0465463C}"/>
              </a:ext>
            </a:extLst>
          </p:cNvPr>
          <p:cNvSpPr>
            <a:spLocks noGrp="1"/>
          </p:cNvSpPr>
          <p:nvPr>
            <p:ph type="pic" sz="quarter" idx="10"/>
          </p:nvPr>
        </p:nvSpPr>
        <p:spPr>
          <a:xfrm>
            <a:off x="2235202" y="948897"/>
            <a:ext cx="2206169" cy="1182747"/>
          </a:xfrm>
          <a:custGeom>
            <a:avLst/>
            <a:gdLst>
              <a:gd name="connsiteX0" fmla="*/ 0 w 2206169"/>
              <a:gd name="connsiteY0" fmla="*/ 0 h 1182747"/>
              <a:gd name="connsiteX1" fmla="*/ 2206169 w 2206169"/>
              <a:gd name="connsiteY1" fmla="*/ 0 h 1182747"/>
              <a:gd name="connsiteX2" fmla="*/ 2206169 w 2206169"/>
              <a:gd name="connsiteY2" fmla="*/ 1182747 h 1182747"/>
              <a:gd name="connsiteX3" fmla="*/ 0 w 2206169"/>
              <a:gd name="connsiteY3" fmla="*/ 1182747 h 1182747"/>
            </a:gdLst>
            <a:ahLst/>
            <a:cxnLst>
              <a:cxn ang="0">
                <a:pos x="connsiteX0" y="connsiteY0"/>
              </a:cxn>
              <a:cxn ang="0">
                <a:pos x="connsiteX1" y="connsiteY1"/>
              </a:cxn>
              <a:cxn ang="0">
                <a:pos x="connsiteX2" y="connsiteY2"/>
              </a:cxn>
              <a:cxn ang="0">
                <a:pos x="connsiteX3" y="connsiteY3"/>
              </a:cxn>
            </a:cxnLst>
            <a:rect l="l" t="t" r="r" b="b"/>
            <a:pathLst>
              <a:path w="2206169" h="1182747">
                <a:moveTo>
                  <a:pt x="0" y="0"/>
                </a:moveTo>
                <a:lnTo>
                  <a:pt x="2206169" y="0"/>
                </a:lnTo>
                <a:lnTo>
                  <a:pt x="2206169" y="1182747"/>
                </a:lnTo>
                <a:lnTo>
                  <a:pt x="0" y="1182747"/>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9D624706-7130-4F86-A9FB-2B47A295C17C}"/>
              </a:ext>
            </a:extLst>
          </p:cNvPr>
          <p:cNvSpPr>
            <a:spLocks noGrp="1"/>
          </p:cNvSpPr>
          <p:nvPr>
            <p:ph type="pic" sz="quarter" idx="11"/>
          </p:nvPr>
        </p:nvSpPr>
        <p:spPr>
          <a:xfrm>
            <a:off x="5549297" y="3882564"/>
            <a:ext cx="2206169" cy="1182747"/>
          </a:xfrm>
          <a:custGeom>
            <a:avLst/>
            <a:gdLst>
              <a:gd name="connsiteX0" fmla="*/ 0 w 2206169"/>
              <a:gd name="connsiteY0" fmla="*/ 0 h 1182747"/>
              <a:gd name="connsiteX1" fmla="*/ 2206169 w 2206169"/>
              <a:gd name="connsiteY1" fmla="*/ 0 h 1182747"/>
              <a:gd name="connsiteX2" fmla="*/ 2206169 w 2206169"/>
              <a:gd name="connsiteY2" fmla="*/ 1182747 h 1182747"/>
              <a:gd name="connsiteX3" fmla="*/ 0 w 2206169"/>
              <a:gd name="connsiteY3" fmla="*/ 1182747 h 1182747"/>
            </a:gdLst>
            <a:ahLst/>
            <a:cxnLst>
              <a:cxn ang="0">
                <a:pos x="connsiteX0" y="connsiteY0"/>
              </a:cxn>
              <a:cxn ang="0">
                <a:pos x="connsiteX1" y="connsiteY1"/>
              </a:cxn>
              <a:cxn ang="0">
                <a:pos x="connsiteX2" y="connsiteY2"/>
              </a:cxn>
              <a:cxn ang="0">
                <a:pos x="connsiteX3" y="connsiteY3"/>
              </a:cxn>
            </a:cxnLst>
            <a:rect l="l" t="t" r="r" b="b"/>
            <a:pathLst>
              <a:path w="2206169" h="1182747">
                <a:moveTo>
                  <a:pt x="0" y="0"/>
                </a:moveTo>
                <a:lnTo>
                  <a:pt x="2206169" y="0"/>
                </a:lnTo>
                <a:lnTo>
                  <a:pt x="2206169" y="1182747"/>
                </a:lnTo>
                <a:lnTo>
                  <a:pt x="0" y="1182747"/>
                </a:lnTo>
                <a:close/>
              </a:path>
            </a:pathLst>
          </a:custGeom>
        </p:spPr>
        <p:txBody>
          <a:bodyPr wrap="square">
            <a:noAutofit/>
          </a:bodyPr>
          <a:lstStyle/>
          <a:p>
            <a:endParaRPr lang="en-US"/>
          </a:p>
        </p:txBody>
      </p:sp>
    </p:spTree>
    <p:extLst>
      <p:ext uri="{BB962C8B-B14F-4D97-AF65-F5344CB8AC3E}">
        <p14:creationId xmlns:p14="http://schemas.microsoft.com/office/powerpoint/2010/main" val="1668420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85F6D326-EDD1-448A-898B-D1F1B3BF1907}"/>
              </a:ext>
            </a:extLst>
          </p:cNvPr>
          <p:cNvSpPr>
            <a:spLocks noGrp="1"/>
          </p:cNvSpPr>
          <p:nvPr>
            <p:ph type="pic" sz="quarter" idx="10"/>
          </p:nvPr>
        </p:nvSpPr>
        <p:spPr>
          <a:xfrm>
            <a:off x="4301066" y="1054243"/>
            <a:ext cx="1388534" cy="1388534"/>
          </a:xfrm>
          <a:custGeom>
            <a:avLst/>
            <a:gdLst>
              <a:gd name="connsiteX0" fmla="*/ 694267 w 1388534"/>
              <a:gd name="connsiteY0" fmla="*/ 0 h 1388534"/>
              <a:gd name="connsiteX1" fmla="*/ 1388534 w 1388534"/>
              <a:gd name="connsiteY1" fmla="*/ 694267 h 1388534"/>
              <a:gd name="connsiteX2" fmla="*/ 694267 w 1388534"/>
              <a:gd name="connsiteY2" fmla="*/ 1388534 h 1388534"/>
              <a:gd name="connsiteX3" fmla="*/ 0 w 1388534"/>
              <a:gd name="connsiteY3" fmla="*/ 694267 h 1388534"/>
              <a:gd name="connsiteX4" fmla="*/ 694267 w 1388534"/>
              <a:gd name="connsiteY4" fmla="*/ 0 h 138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534" h="1388534">
                <a:moveTo>
                  <a:pt x="694267" y="0"/>
                </a:moveTo>
                <a:cubicBezTo>
                  <a:pt x="1077700" y="0"/>
                  <a:pt x="1388534" y="310834"/>
                  <a:pt x="1388534" y="694267"/>
                </a:cubicBezTo>
                <a:cubicBezTo>
                  <a:pt x="1388534" y="1077700"/>
                  <a:pt x="1077700" y="1388534"/>
                  <a:pt x="694267" y="1388534"/>
                </a:cubicBezTo>
                <a:cubicBezTo>
                  <a:pt x="310834" y="1388534"/>
                  <a:pt x="0" y="1077700"/>
                  <a:pt x="0" y="694267"/>
                </a:cubicBezTo>
                <a:cubicBezTo>
                  <a:pt x="0" y="310834"/>
                  <a:pt x="310834" y="0"/>
                  <a:pt x="694267" y="0"/>
                </a:cubicBezTo>
                <a:close/>
              </a:path>
            </a:pathLst>
          </a:custGeom>
          <a:effectLst>
            <a:outerShdw blurRad="63500" sx="102000" sy="102000" algn="ctr" rotWithShape="0">
              <a:prstClr val="black">
                <a:alpha val="40000"/>
              </a:prstClr>
            </a:outerShdw>
          </a:effectLst>
        </p:spPr>
        <p:txBody>
          <a:bodyPr wrap="square">
            <a:noAutofit/>
          </a:bodyPr>
          <a:lstStyle/>
          <a:p>
            <a:endParaRPr lang="en-US"/>
          </a:p>
        </p:txBody>
      </p:sp>
    </p:spTree>
    <p:extLst>
      <p:ext uri="{BB962C8B-B14F-4D97-AF65-F5344CB8AC3E}">
        <p14:creationId xmlns:p14="http://schemas.microsoft.com/office/powerpoint/2010/main" val="3547146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16476D5-66A6-4C46-924C-4A9F30DF3B92}"/>
              </a:ext>
            </a:extLst>
          </p:cNvPr>
          <p:cNvSpPr>
            <a:spLocks noGrp="1"/>
          </p:cNvSpPr>
          <p:nvPr>
            <p:ph type="pic" sz="quarter" idx="10"/>
          </p:nvPr>
        </p:nvSpPr>
        <p:spPr>
          <a:xfrm>
            <a:off x="1713230" y="0"/>
            <a:ext cx="6501582" cy="6858000"/>
          </a:xfrm>
          <a:custGeom>
            <a:avLst/>
            <a:gdLst>
              <a:gd name="connsiteX0" fmla="*/ 3739332 w 6501582"/>
              <a:gd name="connsiteY0" fmla="*/ 2198914 h 6858000"/>
              <a:gd name="connsiteX1" fmla="*/ 6501582 w 6501582"/>
              <a:gd name="connsiteY1" fmla="*/ 2198914 h 6858000"/>
              <a:gd name="connsiteX2" fmla="*/ 4970183 w 6501582"/>
              <a:gd name="connsiteY2" fmla="*/ 6858000 h 6858000"/>
              <a:gd name="connsiteX3" fmla="*/ 2263955 w 6501582"/>
              <a:gd name="connsiteY3" fmla="*/ 6858000 h 6858000"/>
              <a:gd name="connsiteX4" fmla="*/ 1475377 w 6501582"/>
              <a:gd name="connsiteY4" fmla="*/ 0 h 6858000"/>
              <a:gd name="connsiteX5" fmla="*/ 4237627 w 6501582"/>
              <a:gd name="connsiteY5" fmla="*/ 0 h 6858000"/>
              <a:gd name="connsiteX6" fmla="*/ 2706228 w 6501582"/>
              <a:gd name="connsiteY6" fmla="*/ 4659086 h 6858000"/>
              <a:gd name="connsiteX7" fmla="*/ 0 w 6501582"/>
              <a:gd name="connsiteY7" fmla="*/ 46590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582" h="6858000">
                <a:moveTo>
                  <a:pt x="3739332" y="2198914"/>
                </a:moveTo>
                <a:lnTo>
                  <a:pt x="6501582" y="2198914"/>
                </a:lnTo>
                <a:lnTo>
                  <a:pt x="4970183" y="6858000"/>
                </a:lnTo>
                <a:lnTo>
                  <a:pt x="2263955" y="6858000"/>
                </a:lnTo>
                <a:close/>
                <a:moveTo>
                  <a:pt x="1475377" y="0"/>
                </a:moveTo>
                <a:lnTo>
                  <a:pt x="4237627" y="0"/>
                </a:lnTo>
                <a:lnTo>
                  <a:pt x="2706228" y="4659086"/>
                </a:lnTo>
                <a:lnTo>
                  <a:pt x="0" y="4659086"/>
                </a:lnTo>
                <a:close/>
              </a:path>
            </a:pathLst>
          </a:custGeom>
        </p:spPr>
        <p:txBody>
          <a:bodyPr wrap="square">
            <a:noAutofit/>
          </a:bodyPr>
          <a:lstStyle/>
          <a:p>
            <a:endParaRPr lang="en-US"/>
          </a:p>
        </p:txBody>
      </p:sp>
    </p:spTree>
    <p:extLst>
      <p:ext uri="{BB962C8B-B14F-4D97-AF65-F5344CB8AC3E}">
        <p14:creationId xmlns:p14="http://schemas.microsoft.com/office/powerpoint/2010/main" val="3639721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12">
            <a:extLst>
              <a:ext uri="{FF2B5EF4-FFF2-40B4-BE49-F238E27FC236}">
                <a16:creationId xmlns:a16="http://schemas.microsoft.com/office/drawing/2014/main" id="{18B07573-FFD8-4E59-A415-3F715ADED13D}"/>
              </a:ext>
            </a:extLst>
          </p:cNvPr>
          <p:cNvSpPr>
            <a:spLocks noGrp="1"/>
          </p:cNvSpPr>
          <p:nvPr>
            <p:ph type="pic" sz="quarter" idx="10"/>
          </p:nvPr>
        </p:nvSpPr>
        <p:spPr>
          <a:xfrm>
            <a:off x="1" y="1"/>
            <a:ext cx="5254171" cy="5254171"/>
          </a:xfrm>
          <a:custGeom>
            <a:avLst/>
            <a:gdLst>
              <a:gd name="connsiteX0" fmla="*/ 2627086 w 5254171"/>
              <a:gd name="connsiteY0" fmla="*/ 0 h 5254171"/>
              <a:gd name="connsiteX1" fmla="*/ 5254171 w 5254171"/>
              <a:gd name="connsiteY1" fmla="*/ 2627086 h 5254171"/>
              <a:gd name="connsiteX2" fmla="*/ 2627086 w 5254171"/>
              <a:gd name="connsiteY2" fmla="*/ 5254171 h 5254171"/>
              <a:gd name="connsiteX3" fmla="*/ 0 w 5254171"/>
              <a:gd name="connsiteY3" fmla="*/ 2627086 h 5254171"/>
            </a:gdLst>
            <a:ahLst/>
            <a:cxnLst>
              <a:cxn ang="0">
                <a:pos x="connsiteX0" y="connsiteY0"/>
              </a:cxn>
              <a:cxn ang="0">
                <a:pos x="connsiteX1" y="connsiteY1"/>
              </a:cxn>
              <a:cxn ang="0">
                <a:pos x="connsiteX2" y="connsiteY2"/>
              </a:cxn>
              <a:cxn ang="0">
                <a:pos x="connsiteX3" y="connsiteY3"/>
              </a:cxn>
            </a:cxnLst>
            <a:rect l="l" t="t" r="r" b="b"/>
            <a:pathLst>
              <a:path w="5254171" h="5254171">
                <a:moveTo>
                  <a:pt x="2627086" y="0"/>
                </a:moveTo>
                <a:lnTo>
                  <a:pt x="5254171" y="2627086"/>
                </a:lnTo>
                <a:lnTo>
                  <a:pt x="2627086" y="5254171"/>
                </a:lnTo>
                <a:lnTo>
                  <a:pt x="0" y="2627086"/>
                </a:lnTo>
                <a:close/>
              </a:path>
            </a:pathLst>
          </a:custGeom>
          <a:effectLst>
            <a:outerShdw blurRad="50800" dist="38100" algn="l" rotWithShape="0">
              <a:prstClr val="black">
                <a:alpha val="40000"/>
              </a:prstClr>
            </a:outerShdw>
          </a:effectLst>
        </p:spPr>
        <p:txBody>
          <a:bodyPr wrap="square">
            <a:noAutofit/>
          </a:bodyPr>
          <a:lstStyle/>
          <a:p>
            <a:endParaRPr lang="en-US"/>
          </a:p>
        </p:txBody>
      </p:sp>
      <p:sp>
        <p:nvSpPr>
          <p:cNvPr id="4" name="Picture Placeholder 18">
            <a:extLst>
              <a:ext uri="{FF2B5EF4-FFF2-40B4-BE49-F238E27FC236}">
                <a16:creationId xmlns:a16="http://schemas.microsoft.com/office/drawing/2014/main" id="{C8D781CD-B4A8-4E3A-B7B9-11D6C7D1F208}"/>
              </a:ext>
            </a:extLst>
          </p:cNvPr>
          <p:cNvSpPr>
            <a:spLocks noGrp="1"/>
          </p:cNvSpPr>
          <p:nvPr>
            <p:ph type="pic" sz="quarter" idx="11"/>
          </p:nvPr>
        </p:nvSpPr>
        <p:spPr>
          <a:xfrm>
            <a:off x="6885833" y="1"/>
            <a:ext cx="5254171" cy="5254171"/>
          </a:xfrm>
          <a:custGeom>
            <a:avLst/>
            <a:gdLst>
              <a:gd name="connsiteX0" fmla="*/ 2627086 w 5254171"/>
              <a:gd name="connsiteY0" fmla="*/ 0 h 5254171"/>
              <a:gd name="connsiteX1" fmla="*/ 5254171 w 5254171"/>
              <a:gd name="connsiteY1" fmla="*/ 2627086 h 5254171"/>
              <a:gd name="connsiteX2" fmla="*/ 2627086 w 5254171"/>
              <a:gd name="connsiteY2" fmla="*/ 5254171 h 5254171"/>
              <a:gd name="connsiteX3" fmla="*/ 0 w 5254171"/>
              <a:gd name="connsiteY3" fmla="*/ 2627086 h 5254171"/>
            </a:gdLst>
            <a:ahLst/>
            <a:cxnLst>
              <a:cxn ang="0">
                <a:pos x="connsiteX0" y="connsiteY0"/>
              </a:cxn>
              <a:cxn ang="0">
                <a:pos x="connsiteX1" y="connsiteY1"/>
              </a:cxn>
              <a:cxn ang="0">
                <a:pos x="connsiteX2" y="connsiteY2"/>
              </a:cxn>
              <a:cxn ang="0">
                <a:pos x="connsiteX3" y="connsiteY3"/>
              </a:cxn>
            </a:cxnLst>
            <a:rect l="l" t="t" r="r" b="b"/>
            <a:pathLst>
              <a:path w="5254171" h="5254171">
                <a:moveTo>
                  <a:pt x="2627086" y="0"/>
                </a:moveTo>
                <a:lnTo>
                  <a:pt x="5254171" y="2627086"/>
                </a:lnTo>
                <a:lnTo>
                  <a:pt x="2627086" y="5254171"/>
                </a:lnTo>
                <a:lnTo>
                  <a:pt x="0" y="2627086"/>
                </a:lnTo>
                <a:close/>
              </a:path>
            </a:pathLst>
          </a:custGeom>
          <a:effectLst>
            <a:outerShdw blurRad="50800" dist="38100" dir="10800000" algn="r" rotWithShape="0">
              <a:prstClr val="black">
                <a:alpha val="40000"/>
              </a:prstClr>
            </a:outerShdw>
          </a:effectLst>
        </p:spPr>
        <p:txBody>
          <a:bodyPr wrap="square">
            <a:noAutofit/>
          </a:bodyPr>
          <a:lstStyle/>
          <a:p>
            <a:endParaRPr lang="en-US"/>
          </a:p>
        </p:txBody>
      </p:sp>
      <p:sp>
        <p:nvSpPr>
          <p:cNvPr id="10" name="Picture Placeholder 9">
            <a:extLst>
              <a:ext uri="{FF2B5EF4-FFF2-40B4-BE49-F238E27FC236}">
                <a16:creationId xmlns:a16="http://schemas.microsoft.com/office/drawing/2014/main" id="{6DADDB39-429D-4A32-8166-42E2B042CEF9}"/>
              </a:ext>
            </a:extLst>
          </p:cNvPr>
          <p:cNvSpPr>
            <a:spLocks noGrp="1"/>
          </p:cNvSpPr>
          <p:nvPr>
            <p:ph type="pic" sz="quarter" idx="12"/>
          </p:nvPr>
        </p:nvSpPr>
        <p:spPr>
          <a:xfrm>
            <a:off x="2862778" y="0"/>
            <a:ext cx="6414448" cy="3207224"/>
          </a:xfrm>
          <a:custGeom>
            <a:avLst/>
            <a:gdLst>
              <a:gd name="connsiteX0" fmla="*/ 0 w 6414448"/>
              <a:gd name="connsiteY0" fmla="*/ 0 h 3207224"/>
              <a:gd name="connsiteX1" fmla="*/ 6414448 w 6414448"/>
              <a:gd name="connsiteY1" fmla="*/ 0 h 3207224"/>
              <a:gd name="connsiteX2" fmla="*/ 3207224 w 6414448"/>
              <a:gd name="connsiteY2" fmla="*/ 3207224 h 3207224"/>
            </a:gdLst>
            <a:ahLst/>
            <a:cxnLst>
              <a:cxn ang="0">
                <a:pos x="connsiteX0" y="connsiteY0"/>
              </a:cxn>
              <a:cxn ang="0">
                <a:pos x="connsiteX1" y="connsiteY1"/>
              </a:cxn>
              <a:cxn ang="0">
                <a:pos x="connsiteX2" y="connsiteY2"/>
              </a:cxn>
            </a:cxnLst>
            <a:rect l="l" t="t" r="r" b="b"/>
            <a:pathLst>
              <a:path w="6414448" h="3207224">
                <a:moveTo>
                  <a:pt x="0" y="0"/>
                </a:moveTo>
                <a:lnTo>
                  <a:pt x="6414448" y="0"/>
                </a:lnTo>
                <a:lnTo>
                  <a:pt x="3207224" y="3207224"/>
                </a:lnTo>
                <a:close/>
              </a:path>
            </a:pathLst>
          </a:custGeom>
          <a:effectLst>
            <a:outerShdw blurRad="50800" dist="38100" dir="5400000" algn="t" rotWithShape="0">
              <a:prstClr val="black">
                <a:alpha val="40000"/>
              </a:prstClr>
            </a:outerShdw>
          </a:effectLst>
        </p:spPr>
        <p:txBody>
          <a:bodyPr wrap="square">
            <a:noAutofit/>
          </a:bodyPr>
          <a:lstStyle/>
          <a:p>
            <a:endParaRPr lang="en-US"/>
          </a:p>
        </p:txBody>
      </p:sp>
    </p:spTree>
    <p:extLst>
      <p:ext uri="{BB962C8B-B14F-4D97-AF65-F5344CB8AC3E}">
        <p14:creationId xmlns:p14="http://schemas.microsoft.com/office/powerpoint/2010/main" val="6955409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2113BAC-C64B-407D-910B-CB1ED1198AB3}"/>
              </a:ext>
            </a:extLst>
          </p:cNvPr>
          <p:cNvSpPr>
            <a:spLocks noGrp="1"/>
          </p:cNvSpPr>
          <p:nvPr>
            <p:ph type="pic" sz="quarter" idx="10"/>
          </p:nvPr>
        </p:nvSpPr>
        <p:spPr>
          <a:xfrm>
            <a:off x="224371" y="2"/>
            <a:ext cx="4622381" cy="6572741"/>
          </a:xfrm>
          <a:custGeom>
            <a:avLst/>
            <a:gdLst>
              <a:gd name="connsiteX0" fmla="*/ 3525099 w 4622381"/>
              <a:gd name="connsiteY0" fmla="*/ 0 h 6572741"/>
              <a:gd name="connsiteX1" fmla="*/ 4622381 w 4622381"/>
              <a:gd name="connsiteY1" fmla="*/ 0 h 6572741"/>
              <a:gd name="connsiteX2" fmla="*/ 4622380 w 4622381"/>
              <a:gd name="connsiteY2" fmla="*/ 4731203 h 6572741"/>
              <a:gd name="connsiteX3" fmla="*/ 4073739 w 4622381"/>
              <a:gd name="connsiteY3" fmla="*/ 5279844 h 6572741"/>
              <a:gd name="connsiteX4" fmla="*/ 4073740 w 4622381"/>
              <a:gd name="connsiteY4" fmla="*/ 5279843 h 6572741"/>
              <a:gd name="connsiteX5" fmla="*/ 3525099 w 4622381"/>
              <a:gd name="connsiteY5" fmla="*/ 4731202 h 6572741"/>
              <a:gd name="connsiteX6" fmla="*/ 2350658 w 4622381"/>
              <a:gd name="connsiteY6" fmla="*/ 0 h 6572741"/>
              <a:gd name="connsiteX7" fmla="*/ 3447940 w 4622381"/>
              <a:gd name="connsiteY7" fmla="*/ 0 h 6572741"/>
              <a:gd name="connsiteX8" fmla="*/ 3447939 w 4622381"/>
              <a:gd name="connsiteY8" fmla="*/ 6024100 h 6572741"/>
              <a:gd name="connsiteX9" fmla="*/ 2899298 w 4622381"/>
              <a:gd name="connsiteY9" fmla="*/ 6572741 h 6572741"/>
              <a:gd name="connsiteX10" fmla="*/ 2899299 w 4622381"/>
              <a:gd name="connsiteY10" fmla="*/ 6572740 h 6572741"/>
              <a:gd name="connsiteX11" fmla="*/ 2350658 w 4622381"/>
              <a:gd name="connsiteY11" fmla="*/ 6024099 h 6572741"/>
              <a:gd name="connsiteX12" fmla="*/ 1176217 w 4622381"/>
              <a:gd name="connsiteY12" fmla="*/ 0 h 6572741"/>
              <a:gd name="connsiteX13" fmla="*/ 2273499 w 4622381"/>
              <a:gd name="connsiteY13" fmla="*/ 0 h 6572741"/>
              <a:gd name="connsiteX14" fmla="*/ 2273498 w 4622381"/>
              <a:gd name="connsiteY14" fmla="*/ 4900346 h 6572741"/>
              <a:gd name="connsiteX15" fmla="*/ 1724857 w 4622381"/>
              <a:gd name="connsiteY15" fmla="*/ 5448987 h 6572741"/>
              <a:gd name="connsiteX16" fmla="*/ 1724858 w 4622381"/>
              <a:gd name="connsiteY16" fmla="*/ 5448986 h 6572741"/>
              <a:gd name="connsiteX17" fmla="*/ 1176217 w 4622381"/>
              <a:gd name="connsiteY17" fmla="*/ 4900345 h 6572741"/>
              <a:gd name="connsiteX18" fmla="*/ 100 w 4622381"/>
              <a:gd name="connsiteY18" fmla="*/ 0 h 6572741"/>
              <a:gd name="connsiteX19" fmla="*/ 1097182 w 4622381"/>
              <a:gd name="connsiteY19" fmla="*/ 0 h 6572741"/>
              <a:gd name="connsiteX20" fmla="*/ 1097282 w 4622381"/>
              <a:gd name="connsiteY20" fmla="*/ 994 h 6572741"/>
              <a:gd name="connsiteX21" fmla="*/ 1097281 w 4622381"/>
              <a:gd name="connsiteY21" fmla="*/ 5262310 h 6572741"/>
              <a:gd name="connsiteX22" fmla="*/ 548640 w 4622381"/>
              <a:gd name="connsiteY22" fmla="*/ 5810951 h 6572741"/>
              <a:gd name="connsiteX23" fmla="*/ 548641 w 4622381"/>
              <a:gd name="connsiteY23" fmla="*/ 5810950 h 6572741"/>
              <a:gd name="connsiteX24" fmla="*/ 0 w 4622381"/>
              <a:gd name="connsiteY24" fmla="*/ 5262309 h 6572741"/>
              <a:gd name="connsiteX25" fmla="*/ 0 w 4622381"/>
              <a:gd name="connsiteY25" fmla="*/ 994 h 657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22381" h="6572741">
                <a:moveTo>
                  <a:pt x="3525099" y="0"/>
                </a:moveTo>
                <a:lnTo>
                  <a:pt x="4622381" y="0"/>
                </a:lnTo>
                <a:lnTo>
                  <a:pt x="4622380" y="4731203"/>
                </a:lnTo>
                <a:cubicBezTo>
                  <a:pt x="4622380" y="5034209"/>
                  <a:pt x="4376745" y="5279844"/>
                  <a:pt x="4073739" y="5279844"/>
                </a:cubicBezTo>
                <a:lnTo>
                  <a:pt x="4073740" y="5279843"/>
                </a:lnTo>
                <a:cubicBezTo>
                  <a:pt x="3770734" y="5279843"/>
                  <a:pt x="3525099" y="5034208"/>
                  <a:pt x="3525099" y="4731202"/>
                </a:cubicBezTo>
                <a:close/>
                <a:moveTo>
                  <a:pt x="2350658" y="0"/>
                </a:moveTo>
                <a:lnTo>
                  <a:pt x="3447940" y="0"/>
                </a:lnTo>
                <a:lnTo>
                  <a:pt x="3447939" y="6024100"/>
                </a:lnTo>
                <a:cubicBezTo>
                  <a:pt x="3447939" y="6327106"/>
                  <a:pt x="3202304" y="6572741"/>
                  <a:pt x="2899298" y="6572741"/>
                </a:cubicBezTo>
                <a:lnTo>
                  <a:pt x="2899299" y="6572740"/>
                </a:lnTo>
                <a:cubicBezTo>
                  <a:pt x="2596293" y="6572740"/>
                  <a:pt x="2350658" y="6327105"/>
                  <a:pt x="2350658" y="6024099"/>
                </a:cubicBezTo>
                <a:close/>
                <a:moveTo>
                  <a:pt x="1176217" y="0"/>
                </a:moveTo>
                <a:lnTo>
                  <a:pt x="2273499" y="0"/>
                </a:lnTo>
                <a:lnTo>
                  <a:pt x="2273498" y="4900346"/>
                </a:lnTo>
                <a:cubicBezTo>
                  <a:pt x="2273498" y="5203352"/>
                  <a:pt x="2027863" y="5448987"/>
                  <a:pt x="1724857" y="5448987"/>
                </a:cubicBezTo>
                <a:lnTo>
                  <a:pt x="1724858" y="5448986"/>
                </a:lnTo>
                <a:cubicBezTo>
                  <a:pt x="1421852" y="5448986"/>
                  <a:pt x="1176217" y="5203351"/>
                  <a:pt x="1176217" y="4900345"/>
                </a:cubicBezTo>
                <a:close/>
                <a:moveTo>
                  <a:pt x="100" y="0"/>
                </a:moveTo>
                <a:lnTo>
                  <a:pt x="1097182" y="0"/>
                </a:lnTo>
                <a:lnTo>
                  <a:pt x="1097282" y="994"/>
                </a:lnTo>
                <a:cubicBezTo>
                  <a:pt x="1097282" y="1754766"/>
                  <a:pt x="1097281" y="3508538"/>
                  <a:pt x="1097281" y="5262310"/>
                </a:cubicBezTo>
                <a:cubicBezTo>
                  <a:pt x="1097281" y="5565316"/>
                  <a:pt x="851646" y="5810951"/>
                  <a:pt x="548640" y="5810951"/>
                </a:cubicBezTo>
                <a:lnTo>
                  <a:pt x="548641" y="5810950"/>
                </a:lnTo>
                <a:cubicBezTo>
                  <a:pt x="245635" y="5810950"/>
                  <a:pt x="0" y="5565315"/>
                  <a:pt x="0" y="5262309"/>
                </a:cubicBezTo>
                <a:lnTo>
                  <a:pt x="0" y="994"/>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A57DEFE0-78F0-4B2C-BC9B-A50364A04226}"/>
              </a:ext>
            </a:extLst>
          </p:cNvPr>
          <p:cNvSpPr>
            <a:spLocks noGrp="1"/>
          </p:cNvSpPr>
          <p:nvPr>
            <p:ph type="pic" sz="quarter" idx="11"/>
          </p:nvPr>
        </p:nvSpPr>
        <p:spPr>
          <a:xfrm>
            <a:off x="6686550" y="3048000"/>
            <a:ext cx="4933950" cy="2990850"/>
          </a:xfrm>
          <a:prstGeom prst="rect">
            <a:avLst/>
          </a:prstGeom>
        </p:spPr>
        <p:txBody>
          <a:bodyPr/>
          <a:lstStyle/>
          <a:p>
            <a:endParaRPr lang="en-US"/>
          </a:p>
        </p:txBody>
      </p:sp>
    </p:spTree>
    <p:extLst>
      <p:ext uri="{BB962C8B-B14F-4D97-AF65-F5344CB8AC3E}">
        <p14:creationId xmlns:p14="http://schemas.microsoft.com/office/powerpoint/2010/main" val="23873898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A494F28B-7E69-4464-8B83-458F386EEB23}"/>
              </a:ext>
            </a:extLst>
          </p:cNvPr>
          <p:cNvSpPr>
            <a:spLocks noGrp="1"/>
          </p:cNvSpPr>
          <p:nvPr>
            <p:ph type="pic" sz="quarter" idx="10"/>
          </p:nvPr>
        </p:nvSpPr>
        <p:spPr>
          <a:xfrm>
            <a:off x="1315453" y="3957945"/>
            <a:ext cx="4828673" cy="2342147"/>
          </a:xfrm>
          <a:custGeom>
            <a:avLst/>
            <a:gdLst>
              <a:gd name="connsiteX0" fmla="*/ 0 w 4828673"/>
              <a:gd name="connsiteY0" fmla="*/ 0 h 2342147"/>
              <a:gd name="connsiteX1" fmla="*/ 4828673 w 4828673"/>
              <a:gd name="connsiteY1" fmla="*/ 0 h 2342147"/>
              <a:gd name="connsiteX2" fmla="*/ 4828673 w 4828673"/>
              <a:gd name="connsiteY2" fmla="*/ 2342147 h 2342147"/>
              <a:gd name="connsiteX3" fmla="*/ 0 w 4828673"/>
              <a:gd name="connsiteY3" fmla="*/ 2342147 h 2342147"/>
            </a:gdLst>
            <a:ahLst/>
            <a:cxnLst>
              <a:cxn ang="0">
                <a:pos x="connsiteX0" y="connsiteY0"/>
              </a:cxn>
              <a:cxn ang="0">
                <a:pos x="connsiteX1" y="connsiteY1"/>
              </a:cxn>
              <a:cxn ang="0">
                <a:pos x="connsiteX2" y="connsiteY2"/>
              </a:cxn>
              <a:cxn ang="0">
                <a:pos x="connsiteX3" y="connsiteY3"/>
              </a:cxn>
            </a:cxnLst>
            <a:rect l="l" t="t" r="r" b="b"/>
            <a:pathLst>
              <a:path w="4828673" h="2342147">
                <a:moveTo>
                  <a:pt x="0" y="0"/>
                </a:moveTo>
                <a:lnTo>
                  <a:pt x="4828673" y="0"/>
                </a:lnTo>
                <a:lnTo>
                  <a:pt x="4828673" y="2342147"/>
                </a:lnTo>
                <a:lnTo>
                  <a:pt x="0" y="2342147"/>
                </a:lnTo>
                <a:close/>
              </a:path>
            </a:pathLst>
          </a:custGeom>
        </p:spPr>
        <p:txBody>
          <a:bodyPr wrap="square">
            <a:noAutofit/>
          </a:bodyPr>
          <a:lstStyle>
            <a:lvl1pPr>
              <a:defRPr sz="1050"/>
            </a:lvl1pPr>
          </a:lstStyle>
          <a:p>
            <a:endParaRPr lang="en-US"/>
          </a:p>
        </p:txBody>
      </p:sp>
      <p:sp>
        <p:nvSpPr>
          <p:cNvPr id="4" name="Picture Placeholder 10">
            <a:extLst>
              <a:ext uri="{FF2B5EF4-FFF2-40B4-BE49-F238E27FC236}">
                <a16:creationId xmlns:a16="http://schemas.microsoft.com/office/drawing/2014/main" id="{42924A16-B704-41F3-B4B6-C35EDC7D46CB}"/>
              </a:ext>
            </a:extLst>
          </p:cNvPr>
          <p:cNvSpPr>
            <a:spLocks noGrp="1"/>
          </p:cNvSpPr>
          <p:nvPr>
            <p:ph type="pic" sz="quarter" idx="12"/>
          </p:nvPr>
        </p:nvSpPr>
        <p:spPr>
          <a:xfrm>
            <a:off x="6144126" y="895048"/>
            <a:ext cx="5438274" cy="2798202"/>
          </a:xfrm>
          <a:custGeom>
            <a:avLst/>
            <a:gdLst>
              <a:gd name="connsiteX0" fmla="*/ 0 w 4748463"/>
              <a:gd name="connsiteY0" fmla="*/ 0 h 2133600"/>
              <a:gd name="connsiteX1" fmla="*/ 4748463 w 4748463"/>
              <a:gd name="connsiteY1" fmla="*/ 0 h 2133600"/>
              <a:gd name="connsiteX2" fmla="*/ 4748463 w 4748463"/>
              <a:gd name="connsiteY2" fmla="*/ 2133600 h 2133600"/>
              <a:gd name="connsiteX3" fmla="*/ 0 w 4748463"/>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4748463" h="2133600">
                <a:moveTo>
                  <a:pt x="0" y="0"/>
                </a:moveTo>
                <a:lnTo>
                  <a:pt x="4748463" y="0"/>
                </a:lnTo>
                <a:lnTo>
                  <a:pt x="4748463" y="2133600"/>
                </a:lnTo>
                <a:lnTo>
                  <a:pt x="0" y="2133600"/>
                </a:lnTo>
                <a:close/>
              </a:path>
            </a:pathLst>
          </a:custGeom>
        </p:spPr>
        <p:txBody>
          <a:bodyPr wrap="square">
            <a:noAutofit/>
          </a:bodyPr>
          <a:lstStyle>
            <a:lvl1pPr>
              <a:defRPr sz="1050"/>
            </a:lvl1pPr>
          </a:lstStyle>
          <a:p>
            <a:endParaRPr lang="en-US"/>
          </a:p>
        </p:txBody>
      </p:sp>
    </p:spTree>
    <p:extLst>
      <p:ext uri="{BB962C8B-B14F-4D97-AF65-F5344CB8AC3E}">
        <p14:creationId xmlns:p14="http://schemas.microsoft.com/office/powerpoint/2010/main" val="3231430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9EF22B-F126-4CE9-9F8E-ED4029504CFD}"/>
              </a:ext>
            </a:extLst>
          </p:cNvPr>
          <p:cNvSpPr>
            <a:spLocks noGrp="1"/>
          </p:cNvSpPr>
          <p:nvPr>
            <p:ph type="pic" sz="quarter" idx="10"/>
          </p:nvPr>
        </p:nvSpPr>
        <p:spPr>
          <a:xfrm>
            <a:off x="0" y="0"/>
            <a:ext cx="5010150" cy="6858000"/>
          </a:xfrm>
          <a:custGeom>
            <a:avLst/>
            <a:gdLst>
              <a:gd name="connsiteX0" fmla="*/ 4772950 w 5010150"/>
              <a:gd name="connsiteY0" fmla="*/ 1140719 h 6858000"/>
              <a:gd name="connsiteX1" fmla="*/ 4932217 w 5010150"/>
              <a:gd name="connsiteY1" fmla="*/ 1190949 h 6858000"/>
              <a:gd name="connsiteX2" fmla="*/ 4959086 w 5010150"/>
              <a:gd name="connsiteY2" fmla="*/ 1498352 h 6858000"/>
              <a:gd name="connsiteX3" fmla="*/ 461065 w 5010150"/>
              <a:gd name="connsiteY3" fmla="*/ 6858000 h 6858000"/>
              <a:gd name="connsiteX4" fmla="*/ 96500 w 5010150"/>
              <a:gd name="connsiteY4" fmla="*/ 6858000 h 6858000"/>
              <a:gd name="connsiteX5" fmla="*/ 82977 w 5010150"/>
              <a:gd name="connsiteY5" fmla="*/ 6836977 h 6858000"/>
              <a:gd name="connsiteX6" fmla="*/ 110143 w 5010150"/>
              <a:gd name="connsiteY6" fmla="*/ 6597307 h 6858000"/>
              <a:gd name="connsiteX7" fmla="*/ 4624813 w 5010150"/>
              <a:gd name="connsiteY7" fmla="*/ 1217819 h 6858000"/>
              <a:gd name="connsiteX8" fmla="*/ 4772950 w 5010150"/>
              <a:gd name="connsiteY8" fmla="*/ 1140719 h 6858000"/>
              <a:gd name="connsiteX9" fmla="*/ 4552806 w 5010150"/>
              <a:gd name="connsiteY9" fmla="*/ 652618 h 6858000"/>
              <a:gd name="connsiteX10" fmla="*/ 4712072 w 5010150"/>
              <a:gd name="connsiteY10" fmla="*/ 702848 h 6858000"/>
              <a:gd name="connsiteX11" fmla="*/ 4738942 w 5010150"/>
              <a:gd name="connsiteY11" fmla="*/ 1010252 h 6858000"/>
              <a:gd name="connsiteX12" fmla="*/ 85525 w 5010150"/>
              <a:gd name="connsiteY12" fmla="*/ 6555063 h 6858000"/>
              <a:gd name="connsiteX13" fmla="*/ 17793 w 5010150"/>
              <a:gd name="connsiteY13" fmla="*/ 6609097 h 6858000"/>
              <a:gd name="connsiteX14" fmla="*/ 0 w 5010150"/>
              <a:gd name="connsiteY14" fmla="*/ 6616107 h 6858000"/>
              <a:gd name="connsiteX15" fmla="*/ 0 w 5010150"/>
              <a:gd name="connsiteY15" fmla="*/ 5978131 h 6858000"/>
              <a:gd name="connsiteX16" fmla="*/ 4404669 w 5010150"/>
              <a:gd name="connsiteY16" fmla="*/ 729718 h 6858000"/>
              <a:gd name="connsiteX17" fmla="*/ 4552806 w 5010150"/>
              <a:gd name="connsiteY17" fmla="*/ 652618 h 6858000"/>
              <a:gd name="connsiteX18" fmla="*/ 4455398 w 5010150"/>
              <a:gd name="connsiteY18" fmla="*/ 24037 h 6858000"/>
              <a:gd name="connsiteX19" fmla="*/ 4614664 w 5010150"/>
              <a:gd name="connsiteY19" fmla="*/ 74268 h 6858000"/>
              <a:gd name="connsiteX20" fmla="*/ 4641533 w 5010150"/>
              <a:gd name="connsiteY20" fmla="*/ 381671 h 6858000"/>
              <a:gd name="connsiteX21" fmla="*/ 134302 w 5010150"/>
              <a:gd name="connsiteY21" fmla="*/ 5752296 h 6858000"/>
              <a:gd name="connsiteX22" fmla="*/ 27333 w 5010150"/>
              <a:gd name="connsiteY22" fmla="*/ 5821788 h 6858000"/>
              <a:gd name="connsiteX23" fmla="*/ 0 w 5010150"/>
              <a:gd name="connsiteY23" fmla="*/ 5826839 h 6858000"/>
              <a:gd name="connsiteX24" fmla="*/ 0 w 5010150"/>
              <a:gd name="connsiteY24" fmla="*/ 5233485 h 6858000"/>
              <a:gd name="connsiteX25" fmla="*/ 4307261 w 5010150"/>
              <a:gd name="connsiteY25" fmla="*/ 101138 h 6858000"/>
              <a:gd name="connsiteX26" fmla="*/ 4455398 w 5010150"/>
              <a:gd name="connsiteY26" fmla="*/ 24037 h 6858000"/>
              <a:gd name="connsiteX27" fmla="*/ 3841720 w 5010150"/>
              <a:gd name="connsiteY27" fmla="*/ 24036 h 6858000"/>
              <a:gd name="connsiteX28" fmla="*/ 4000987 w 5010150"/>
              <a:gd name="connsiteY28" fmla="*/ 74267 h 6858000"/>
              <a:gd name="connsiteX29" fmla="*/ 4027855 w 5010150"/>
              <a:gd name="connsiteY29" fmla="*/ 381671 h 6858000"/>
              <a:gd name="connsiteX30" fmla="*/ 0 w 5010150"/>
              <a:gd name="connsiteY30" fmla="*/ 5181090 h 6858000"/>
              <a:gd name="connsiteX31" fmla="*/ 0 w 5010150"/>
              <a:gd name="connsiteY31" fmla="*/ 4502251 h 6858000"/>
              <a:gd name="connsiteX32" fmla="*/ 3693583 w 5010150"/>
              <a:gd name="connsiteY32" fmla="*/ 101136 h 6858000"/>
              <a:gd name="connsiteX33" fmla="*/ 3841720 w 5010150"/>
              <a:gd name="connsiteY33" fmla="*/ 24036 h 6858000"/>
              <a:gd name="connsiteX34" fmla="*/ 3154035 w 5010150"/>
              <a:gd name="connsiteY34" fmla="*/ 0 h 6858000"/>
              <a:gd name="connsiteX35" fmla="*/ 3723742 w 5010150"/>
              <a:gd name="connsiteY35" fmla="*/ 0 h 6858000"/>
              <a:gd name="connsiteX36" fmla="*/ 0 w 5010150"/>
              <a:gd name="connsiteY36" fmla="*/ 4437052 h 6858000"/>
              <a:gd name="connsiteX37" fmla="*/ 0 w 5010150"/>
              <a:gd name="connsiteY37" fmla="*/ 3758213 h 6858000"/>
              <a:gd name="connsiteX38" fmla="*/ 2538028 w 5010150"/>
              <a:gd name="connsiteY38" fmla="*/ 0 h 6858000"/>
              <a:gd name="connsiteX39" fmla="*/ 3107736 w 5010150"/>
              <a:gd name="connsiteY39" fmla="*/ 0 h 6858000"/>
              <a:gd name="connsiteX40" fmla="*/ 0 w 5010150"/>
              <a:gd name="connsiteY40" fmla="*/ 3703045 h 6858000"/>
              <a:gd name="connsiteX41" fmla="*/ 0 w 5010150"/>
              <a:gd name="connsiteY41" fmla="*/ 3024206 h 6858000"/>
              <a:gd name="connsiteX42" fmla="*/ 1914643 w 5010150"/>
              <a:gd name="connsiteY42" fmla="*/ 0 h 6858000"/>
              <a:gd name="connsiteX43" fmla="*/ 2484351 w 5010150"/>
              <a:gd name="connsiteY43" fmla="*/ 0 h 6858000"/>
              <a:gd name="connsiteX44" fmla="*/ 0 w 5010150"/>
              <a:gd name="connsiteY44" fmla="*/ 2960247 h 6858000"/>
              <a:gd name="connsiteX45" fmla="*/ 0 w 5010150"/>
              <a:gd name="connsiteY45" fmla="*/ 2281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010150" h="6858000">
                <a:moveTo>
                  <a:pt x="4772950" y="1140719"/>
                </a:moveTo>
                <a:cubicBezTo>
                  <a:pt x="4828581" y="1135856"/>
                  <a:pt x="4886063" y="1152217"/>
                  <a:pt x="4932217" y="1190949"/>
                </a:cubicBezTo>
                <a:cubicBezTo>
                  <a:pt x="5024523" y="1268417"/>
                  <a:pt x="5036554" y="1406047"/>
                  <a:pt x="4959086" y="1498352"/>
                </a:cubicBezTo>
                <a:lnTo>
                  <a:pt x="461065" y="6858000"/>
                </a:lnTo>
                <a:lnTo>
                  <a:pt x="96500" y="6858000"/>
                </a:lnTo>
                <a:lnTo>
                  <a:pt x="82977" y="6836977"/>
                </a:lnTo>
                <a:cubicBezTo>
                  <a:pt x="44284" y="6761261"/>
                  <a:pt x="52042" y="6666536"/>
                  <a:pt x="110143" y="6597307"/>
                </a:cubicBezTo>
                <a:lnTo>
                  <a:pt x="4624813" y="1217819"/>
                </a:lnTo>
                <a:cubicBezTo>
                  <a:pt x="4663546" y="1171665"/>
                  <a:pt x="4717321" y="1145581"/>
                  <a:pt x="4772950" y="1140719"/>
                </a:cubicBezTo>
                <a:close/>
                <a:moveTo>
                  <a:pt x="4552806" y="652618"/>
                </a:moveTo>
                <a:cubicBezTo>
                  <a:pt x="4608435" y="647756"/>
                  <a:pt x="4665919" y="664115"/>
                  <a:pt x="4712072" y="702848"/>
                </a:cubicBezTo>
                <a:cubicBezTo>
                  <a:pt x="4804378" y="780315"/>
                  <a:pt x="4816408" y="917945"/>
                  <a:pt x="4738942" y="1010252"/>
                </a:cubicBezTo>
                <a:lnTo>
                  <a:pt x="85525" y="6555063"/>
                </a:lnTo>
                <a:cubicBezTo>
                  <a:pt x="66159" y="6578140"/>
                  <a:pt x="43032" y="6596199"/>
                  <a:pt x="17793" y="6609097"/>
                </a:cubicBezTo>
                <a:lnTo>
                  <a:pt x="0" y="6616107"/>
                </a:lnTo>
                <a:lnTo>
                  <a:pt x="0" y="5978131"/>
                </a:lnTo>
                <a:lnTo>
                  <a:pt x="4404669" y="729718"/>
                </a:lnTo>
                <a:cubicBezTo>
                  <a:pt x="4443403" y="683565"/>
                  <a:pt x="4497176" y="657480"/>
                  <a:pt x="4552806" y="652618"/>
                </a:cubicBezTo>
                <a:close/>
                <a:moveTo>
                  <a:pt x="4455398" y="24037"/>
                </a:moveTo>
                <a:cubicBezTo>
                  <a:pt x="4511027" y="19175"/>
                  <a:pt x="4568512" y="35534"/>
                  <a:pt x="4614664" y="74268"/>
                </a:cubicBezTo>
                <a:cubicBezTo>
                  <a:pt x="4706971" y="151735"/>
                  <a:pt x="4719001" y="289365"/>
                  <a:pt x="4641533" y="381671"/>
                </a:cubicBezTo>
                <a:lnTo>
                  <a:pt x="134302" y="5752296"/>
                </a:lnTo>
                <a:cubicBezTo>
                  <a:pt x="105252" y="5786911"/>
                  <a:pt x="67741" y="5810237"/>
                  <a:pt x="27333" y="5821788"/>
                </a:cubicBezTo>
                <a:lnTo>
                  <a:pt x="0" y="5826839"/>
                </a:lnTo>
                <a:lnTo>
                  <a:pt x="0" y="5233485"/>
                </a:lnTo>
                <a:lnTo>
                  <a:pt x="4307261" y="101138"/>
                </a:lnTo>
                <a:cubicBezTo>
                  <a:pt x="4345994" y="54984"/>
                  <a:pt x="4399770" y="28899"/>
                  <a:pt x="4455398" y="24037"/>
                </a:cubicBezTo>
                <a:close/>
                <a:moveTo>
                  <a:pt x="3841720" y="24036"/>
                </a:moveTo>
                <a:cubicBezTo>
                  <a:pt x="3897349" y="19174"/>
                  <a:pt x="3954834" y="35533"/>
                  <a:pt x="4000987" y="74267"/>
                </a:cubicBezTo>
                <a:cubicBezTo>
                  <a:pt x="4093294" y="151734"/>
                  <a:pt x="4105324" y="289364"/>
                  <a:pt x="4027855" y="381671"/>
                </a:cubicBezTo>
                <a:lnTo>
                  <a:pt x="0" y="5181090"/>
                </a:lnTo>
                <a:lnTo>
                  <a:pt x="0" y="4502251"/>
                </a:lnTo>
                <a:lnTo>
                  <a:pt x="3693583" y="101136"/>
                </a:lnTo>
                <a:cubicBezTo>
                  <a:pt x="3732317" y="54983"/>
                  <a:pt x="3786091" y="28899"/>
                  <a:pt x="3841720" y="24036"/>
                </a:cubicBezTo>
                <a:close/>
                <a:moveTo>
                  <a:pt x="3154035" y="0"/>
                </a:moveTo>
                <a:lnTo>
                  <a:pt x="3723742" y="0"/>
                </a:lnTo>
                <a:lnTo>
                  <a:pt x="0" y="4437052"/>
                </a:lnTo>
                <a:lnTo>
                  <a:pt x="0" y="3758213"/>
                </a:lnTo>
                <a:close/>
                <a:moveTo>
                  <a:pt x="2538028" y="0"/>
                </a:moveTo>
                <a:lnTo>
                  <a:pt x="3107736" y="0"/>
                </a:lnTo>
                <a:lnTo>
                  <a:pt x="0" y="3703045"/>
                </a:lnTo>
                <a:lnTo>
                  <a:pt x="0" y="3024206"/>
                </a:lnTo>
                <a:close/>
                <a:moveTo>
                  <a:pt x="1914643" y="0"/>
                </a:moveTo>
                <a:lnTo>
                  <a:pt x="2484351" y="0"/>
                </a:lnTo>
                <a:lnTo>
                  <a:pt x="0" y="2960247"/>
                </a:lnTo>
                <a:lnTo>
                  <a:pt x="0" y="2281408"/>
                </a:lnTo>
                <a:close/>
              </a:path>
            </a:pathLst>
          </a:custGeom>
        </p:spPr>
        <p:txBody>
          <a:bodyPr wrap="square">
            <a:noAutofit/>
          </a:bodyPr>
          <a:lstStyle/>
          <a:p>
            <a:endParaRPr lang="en-US"/>
          </a:p>
        </p:txBody>
      </p:sp>
    </p:spTree>
    <p:extLst>
      <p:ext uri="{BB962C8B-B14F-4D97-AF65-F5344CB8AC3E}">
        <p14:creationId xmlns:p14="http://schemas.microsoft.com/office/powerpoint/2010/main" val="1154637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58C3DF6-06AA-4ACE-8F11-1CFCA41211FA}"/>
              </a:ext>
            </a:extLst>
          </p:cNvPr>
          <p:cNvSpPr>
            <a:spLocks noGrp="1"/>
          </p:cNvSpPr>
          <p:nvPr>
            <p:ph type="pic" sz="quarter" idx="10"/>
          </p:nvPr>
        </p:nvSpPr>
        <p:spPr>
          <a:xfrm>
            <a:off x="3690182" y="0"/>
            <a:ext cx="4769260" cy="6858000"/>
          </a:xfrm>
          <a:custGeom>
            <a:avLst/>
            <a:gdLst>
              <a:gd name="connsiteX0" fmla="*/ 0 w 4769260"/>
              <a:gd name="connsiteY0" fmla="*/ 0 h 6858000"/>
              <a:gd name="connsiteX1" fmla="*/ 4769260 w 4769260"/>
              <a:gd name="connsiteY1" fmla="*/ 0 h 6858000"/>
              <a:gd name="connsiteX2" fmla="*/ 4769260 w 4769260"/>
              <a:gd name="connsiteY2" fmla="*/ 6858000 h 6858000"/>
              <a:gd name="connsiteX3" fmla="*/ 0 w 47692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69260" h="6858000">
                <a:moveTo>
                  <a:pt x="0" y="0"/>
                </a:moveTo>
                <a:lnTo>
                  <a:pt x="4769260" y="0"/>
                </a:lnTo>
                <a:lnTo>
                  <a:pt x="476926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314888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5F0C73-7F73-4B6B-AD54-F57F015E08D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81" b="10616"/>
          <a:stretch/>
        </p:blipFill>
        <p:spPr>
          <a:xfrm flipH="1">
            <a:off x="-277563" y="654270"/>
            <a:ext cx="6485523" cy="5549459"/>
          </a:xfrm>
          <a:prstGeom prst="rect">
            <a:avLst/>
          </a:prstGeom>
        </p:spPr>
      </p:pic>
      <p:sp>
        <p:nvSpPr>
          <p:cNvPr id="4" name="Picture Placeholder 7">
            <a:extLst>
              <a:ext uri="{FF2B5EF4-FFF2-40B4-BE49-F238E27FC236}">
                <a16:creationId xmlns:a16="http://schemas.microsoft.com/office/drawing/2014/main" id="{50830010-B425-4D29-9937-AE72FA96E9D5}"/>
              </a:ext>
            </a:extLst>
          </p:cNvPr>
          <p:cNvSpPr>
            <a:spLocks noGrp="1"/>
          </p:cNvSpPr>
          <p:nvPr>
            <p:ph type="pic" sz="quarter" idx="11"/>
          </p:nvPr>
        </p:nvSpPr>
        <p:spPr>
          <a:xfrm>
            <a:off x="906236" y="983234"/>
            <a:ext cx="4445000" cy="3591446"/>
          </a:xfrm>
          <a:custGeom>
            <a:avLst/>
            <a:gdLst>
              <a:gd name="connsiteX0" fmla="*/ 0 w 4445000"/>
              <a:gd name="connsiteY0" fmla="*/ 0 h 3591446"/>
              <a:gd name="connsiteX1" fmla="*/ 4216400 w 4445000"/>
              <a:gd name="connsiteY1" fmla="*/ 1104900 h 3591446"/>
              <a:gd name="connsiteX2" fmla="*/ 4445000 w 4445000"/>
              <a:gd name="connsiteY2" fmla="*/ 3591446 h 3591446"/>
              <a:gd name="connsiteX3" fmla="*/ 241300 w 4445000"/>
              <a:gd name="connsiteY3" fmla="*/ 3223146 h 3591446"/>
            </a:gdLst>
            <a:ahLst/>
            <a:cxnLst>
              <a:cxn ang="0">
                <a:pos x="connsiteX0" y="connsiteY0"/>
              </a:cxn>
              <a:cxn ang="0">
                <a:pos x="connsiteX1" y="connsiteY1"/>
              </a:cxn>
              <a:cxn ang="0">
                <a:pos x="connsiteX2" y="connsiteY2"/>
              </a:cxn>
              <a:cxn ang="0">
                <a:pos x="connsiteX3" y="connsiteY3"/>
              </a:cxn>
            </a:cxnLst>
            <a:rect l="l" t="t" r="r" b="b"/>
            <a:pathLst>
              <a:path w="4445000" h="3591446">
                <a:moveTo>
                  <a:pt x="0" y="0"/>
                </a:moveTo>
                <a:lnTo>
                  <a:pt x="4216400" y="1104900"/>
                </a:lnTo>
                <a:lnTo>
                  <a:pt x="4445000" y="3591446"/>
                </a:lnTo>
                <a:lnTo>
                  <a:pt x="241300" y="3223146"/>
                </a:lnTo>
                <a:close/>
              </a:path>
            </a:pathLst>
          </a:custGeom>
        </p:spPr>
        <p:txBody>
          <a:bodyPr wrap="square">
            <a:noAutofit/>
          </a:bodyPr>
          <a:lstStyle/>
          <a:p>
            <a:endParaRPr lang="id-ID"/>
          </a:p>
        </p:txBody>
      </p:sp>
      <p:sp>
        <p:nvSpPr>
          <p:cNvPr id="5" name="Picture Placeholder 7">
            <a:extLst>
              <a:ext uri="{FF2B5EF4-FFF2-40B4-BE49-F238E27FC236}">
                <a16:creationId xmlns:a16="http://schemas.microsoft.com/office/drawing/2014/main" id="{6FC7C59B-645F-45AE-B8D3-510D92377C21}"/>
              </a:ext>
            </a:extLst>
          </p:cNvPr>
          <p:cNvSpPr>
            <a:spLocks noGrp="1"/>
          </p:cNvSpPr>
          <p:nvPr>
            <p:ph type="pic" sz="quarter" idx="12"/>
          </p:nvPr>
        </p:nvSpPr>
        <p:spPr>
          <a:xfrm>
            <a:off x="3128736" y="983234"/>
            <a:ext cx="4445000" cy="3591446"/>
          </a:xfrm>
          <a:custGeom>
            <a:avLst/>
            <a:gdLst>
              <a:gd name="connsiteX0" fmla="*/ 0 w 4445000"/>
              <a:gd name="connsiteY0" fmla="*/ 0 h 3591446"/>
              <a:gd name="connsiteX1" fmla="*/ 4216400 w 4445000"/>
              <a:gd name="connsiteY1" fmla="*/ 1104900 h 3591446"/>
              <a:gd name="connsiteX2" fmla="*/ 4445000 w 4445000"/>
              <a:gd name="connsiteY2" fmla="*/ 3591446 h 3591446"/>
              <a:gd name="connsiteX3" fmla="*/ 241300 w 4445000"/>
              <a:gd name="connsiteY3" fmla="*/ 3223146 h 3591446"/>
            </a:gdLst>
            <a:ahLst/>
            <a:cxnLst>
              <a:cxn ang="0">
                <a:pos x="connsiteX0" y="connsiteY0"/>
              </a:cxn>
              <a:cxn ang="0">
                <a:pos x="connsiteX1" y="connsiteY1"/>
              </a:cxn>
              <a:cxn ang="0">
                <a:pos x="connsiteX2" y="connsiteY2"/>
              </a:cxn>
              <a:cxn ang="0">
                <a:pos x="connsiteX3" y="connsiteY3"/>
              </a:cxn>
            </a:cxnLst>
            <a:rect l="l" t="t" r="r" b="b"/>
            <a:pathLst>
              <a:path w="4445000" h="3591446">
                <a:moveTo>
                  <a:pt x="0" y="0"/>
                </a:moveTo>
                <a:lnTo>
                  <a:pt x="4216400" y="1104900"/>
                </a:lnTo>
                <a:lnTo>
                  <a:pt x="4445000" y="3591446"/>
                </a:lnTo>
                <a:lnTo>
                  <a:pt x="241300" y="3223146"/>
                </a:lnTo>
                <a:close/>
              </a:path>
            </a:pathLst>
          </a:custGeom>
          <a:effectLst>
            <a:outerShdw blurRad="63500" sx="102000" sy="102000" algn="ctr" rotWithShape="0">
              <a:prstClr val="black">
                <a:alpha val="40000"/>
              </a:prstClr>
            </a:outerShdw>
          </a:effectLst>
        </p:spPr>
        <p:txBody>
          <a:bodyPr wrap="square">
            <a:noAutofit/>
          </a:bodyPr>
          <a:lstStyle/>
          <a:p>
            <a:endParaRPr lang="id-ID"/>
          </a:p>
        </p:txBody>
      </p:sp>
    </p:spTree>
    <p:extLst>
      <p:ext uri="{BB962C8B-B14F-4D97-AF65-F5344CB8AC3E}">
        <p14:creationId xmlns:p14="http://schemas.microsoft.com/office/powerpoint/2010/main" val="4150235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565C75C-12D7-46AC-924C-859EBB08FE02}"/>
              </a:ext>
            </a:extLst>
          </p:cNvPr>
          <p:cNvSpPr>
            <a:spLocks noGrp="1"/>
          </p:cNvSpPr>
          <p:nvPr>
            <p:ph type="pic" sz="quarter" idx="10"/>
          </p:nvPr>
        </p:nvSpPr>
        <p:spPr>
          <a:xfrm>
            <a:off x="7943849" y="400049"/>
            <a:ext cx="3790950" cy="6019800"/>
          </a:xfrm>
          <a:custGeom>
            <a:avLst/>
            <a:gdLst>
              <a:gd name="connsiteX0" fmla="*/ 1475916 w 3790950"/>
              <a:gd name="connsiteY0" fmla="*/ 1288085 h 6019800"/>
              <a:gd name="connsiteX1" fmla="*/ 1475916 w 3790950"/>
              <a:gd name="connsiteY1" fmla="*/ 4674570 h 6019800"/>
              <a:gd name="connsiteX2" fmla="*/ 2883373 w 3790950"/>
              <a:gd name="connsiteY2" fmla="*/ 4674570 h 6019800"/>
              <a:gd name="connsiteX3" fmla="*/ 2883373 w 3790950"/>
              <a:gd name="connsiteY3" fmla="*/ 4191304 h 6019800"/>
              <a:gd name="connsiteX4" fmla="*/ 2007569 w 3790950"/>
              <a:gd name="connsiteY4" fmla="*/ 4191304 h 6019800"/>
              <a:gd name="connsiteX5" fmla="*/ 2007569 w 3790950"/>
              <a:gd name="connsiteY5" fmla="*/ 1288085 h 6019800"/>
              <a:gd name="connsiteX6" fmla="*/ 0 w 3790950"/>
              <a:gd name="connsiteY6" fmla="*/ 0 h 6019800"/>
              <a:gd name="connsiteX7" fmla="*/ 3790950 w 3790950"/>
              <a:gd name="connsiteY7" fmla="*/ 0 h 6019800"/>
              <a:gd name="connsiteX8" fmla="*/ 3790950 w 3790950"/>
              <a:gd name="connsiteY8" fmla="*/ 6019800 h 6019800"/>
              <a:gd name="connsiteX9" fmla="*/ 0 w 3790950"/>
              <a:gd name="connsiteY9" fmla="*/ 6019800 h 601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950" h="6019800">
                <a:moveTo>
                  <a:pt x="1475916" y="1288085"/>
                </a:moveTo>
                <a:lnTo>
                  <a:pt x="1475916" y="4674570"/>
                </a:lnTo>
                <a:lnTo>
                  <a:pt x="2883373" y="4674570"/>
                </a:lnTo>
                <a:lnTo>
                  <a:pt x="2883373" y="4191304"/>
                </a:lnTo>
                <a:lnTo>
                  <a:pt x="2007569" y="4191304"/>
                </a:lnTo>
                <a:lnTo>
                  <a:pt x="2007569" y="1288085"/>
                </a:lnTo>
                <a:close/>
                <a:moveTo>
                  <a:pt x="0" y="0"/>
                </a:moveTo>
                <a:lnTo>
                  <a:pt x="3790950" y="0"/>
                </a:lnTo>
                <a:lnTo>
                  <a:pt x="3790950" y="6019800"/>
                </a:lnTo>
                <a:lnTo>
                  <a:pt x="0" y="6019800"/>
                </a:lnTo>
                <a:close/>
              </a:path>
            </a:pathLst>
          </a:custGeom>
        </p:spPr>
        <p:txBody>
          <a:bodyPr wrap="square">
            <a:noAutofit/>
          </a:bodyPr>
          <a:lstStyle/>
          <a:p>
            <a:endParaRPr lang="en-US"/>
          </a:p>
        </p:txBody>
      </p:sp>
    </p:spTree>
    <p:extLst>
      <p:ext uri="{BB962C8B-B14F-4D97-AF65-F5344CB8AC3E}">
        <p14:creationId xmlns:p14="http://schemas.microsoft.com/office/powerpoint/2010/main" val="3769591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8069CAD-09CA-48E2-A514-27529E209EC5}"/>
              </a:ext>
            </a:extLst>
          </p:cNvPr>
          <p:cNvSpPr>
            <a:spLocks noGrp="1"/>
          </p:cNvSpPr>
          <p:nvPr>
            <p:ph type="pic" sz="quarter" idx="10"/>
          </p:nvPr>
        </p:nvSpPr>
        <p:spPr>
          <a:xfrm>
            <a:off x="1466850" y="895350"/>
            <a:ext cx="5676900" cy="3048000"/>
          </a:xfrm>
          <a:prstGeom prst="rect">
            <a:avLst/>
          </a:prstGeom>
        </p:spPr>
        <p:txBody>
          <a:bodyPr/>
          <a:lstStyle/>
          <a:p>
            <a:endParaRPr lang="en-US"/>
          </a:p>
        </p:txBody>
      </p:sp>
    </p:spTree>
    <p:extLst>
      <p:ext uri="{BB962C8B-B14F-4D97-AF65-F5344CB8AC3E}">
        <p14:creationId xmlns:p14="http://schemas.microsoft.com/office/powerpoint/2010/main" val="2464295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D2E5830-6A3F-4E77-A55C-881C708359A5}"/>
              </a:ext>
            </a:extLst>
          </p:cNvPr>
          <p:cNvSpPr>
            <a:spLocks noGrp="1"/>
          </p:cNvSpPr>
          <p:nvPr>
            <p:ph type="pic" sz="quarter" idx="10"/>
          </p:nvPr>
        </p:nvSpPr>
        <p:spPr>
          <a:xfrm>
            <a:off x="382379" y="306143"/>
            <a:ext cx="3862387" cy="6245714"/>
          </a:xfrm>
          <a:custGeom>
            <a:avLst/>
            <a:gdLst>
              <a:gd name="connsiteX0" fmla="*/ 1148678 w 3862387"/>
              <a:gd name="connsiteY0" fmla="*/ 1536717 h 6245714"/>
              <a:gd name="connsiteX1" fmla="*/ 1148678 w 3862387"/>
              <a:gd name="connsiteY1" fmla="*/ 4694414 h 6245714"/>
              <a:gd name="connsiteX2" fmla="*/ 1644413 w 3862387"/>
              <a:gd name="connsiteY2" fmla="*/ 4694414 h 6245714"/>
              <a:gd name="connsiteX3" fmla="*/ 1644413 w 3862387"/>
              <a:gd name="connsiteY3" fmla="*/ 3340873 h 6245714"/>
              <a:gd name="connsiteX4" fmla="*/ 2208953 w 3862387"/>
              <a:gd name="connsiteY4" fmla="*/ 3340873 h 6245714"/>
              <a:gd name="connsiteX5" fmla="*/ 2208953 w 3862387"/>
              <a:gd name="connsiteY5" fmla="*/ 4694414 h 6245714"/>
              <a:gd name="connsiteX6" fmla="*/ 2713710 w 3862387"/>
              <a:gd name="connsiteY6" fmla="*/ 4694414 h 6245714"/>
              <a:gd name="connsiteX7" fmla="*/ 2713710 w 3862387"/>
              <a:gd name="connsiteY7" fmla="*/ 1536717 h 6245714"/>
              <a:gd name="connsiteX8" fmla="*/ 2208953 w 3862387"/>
              <a:gd name="connsiteY8" fmla="*/ 1536717 h 6245714"/>
              <a:gd name="connsiteX9" fmla="*/ 2208953 w 3862387"/>
              <a:gd name="connsiteY9" fmla="*/ 2890257 h 6245714"/>
              <a:gd name="connsiteX10" fmla="*/ 1644413 w 3862387"/>
              <a:gd name="connsiteY10" fmla="*/ 2890257 h 6245714"/>
              <a:gd name="connsiteX11" fmla="*/ 1644413 w 3862387"/>
              <a:gd name="connsiteY11" fmla="*/ 1536717 h 6245714"/>
              <a:gd name="connsiteX12" fmla="*/ 0 w 3862387"/>
              <a:gd name="connsiteY12" fmla="*/ 0 h 6245714"/>
              <a:gd name="connsiteX13" fmla="*/ 3862387 w 3862387"/>
              <a:gd name="connsiteY13" fmla="*/ 0 h 6245714"/>
              <a:gd name="connsiteX14" fmla="*/ 3862387 w 3862387"/>
              <a:gd name="connsiteY14" fmla="*/ 6245714 h 6245714"/>
              <a:gd name="connsiteX15" fmla="*/ 0 w 3862387"/>
              <a:gd name="connsiteY15" fmla="*/ 6245714 h 624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2387" h="6245714">
                <a:moveTo>
                  <a:pt x="1148678" y="1536717"/>
                </a:moveTo>
                <a:lnTo>
                  <a:pt x="1148678" y="4694414"/>
                </a:lnTo>
                <a:lnTo>
                  <a:pt x="1644413" y="4694414"/>
                </a:lnTo>
                <a:lnTo>
                  <a:pt x="1644413" y="3340873"/>
                </a:lnTo>
                <a:lnTo>
                  <a:pt x="2208953" y="3340873"/>
                </a:lnTo>
                <a:lnTo>
                  <a:pt x="2208953" y="4694414"/>
                </a:lnTo>
                <a:lnTo>
                  <a:pt x="2713710" y="4694414"/>
                </a:lnTo>
                <a:lnTo>
                  <a:pt x="2713710" y="1536717"/>
                </a:lnTo>
                <a:lnTo>
                  <a:pt x="2208953" y="1536717"/>
                </a:lnTo>
                <a:lnTo>
                  <a:pt x="2208953" y="2890257"/>
                </a:lnTo>
                <a:lnTo>
                  <a:pt x="1644413" y="2890257"/>
                </a:lnTo>
                <a:lnTo>
                  <a:pt x="1644413" y="1536717"/>
                </a:lnTo>
                <a:close/>
                <a:moveTo>
                  <a:pt x="0" y="0"/>
                </a:moveTo>
                <a:lnTo>
                  <a:pt x="3862387" y="0"/>
                </a:lnTo>
                <a:lnTo>
                  <a:pt x="3862387" y="6245714"/>
                </a:lnTo>
                <a:lnTo>
                  <a:pt x="0" y="6245714"/>
                </a:lnTo>
                <a:close/>
              </a:path>
            </a:pathLst>
          </a:custGeom>
        </p:spPr>
        <p:txBody>
          <a:bodyPr wrap="square">
            <a:noAutofit/>
          </a:bodyPr>
          <a:lstStyle/>
          <a:p>
            <a:endParaRPr lang="en-US"/>
          </a:p>
        </p:txBody>
      </p:sp>
    </p:spTree>
    <p:extLst>
      <p:ext uri="{BB962C8B-B14F-4D97-AF65-F5344CB8AC3E}">
        <p14:creationId xmlns:p14="http://schemas.microsoft.com/office/powerpoint/2010/main" val="770043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6BD124B-7C6E-4C8C-9426-E81D3D2D80D6}"/>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0299723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0" name="Picture Placeholder 6"/>
          <p:cNvSpPr>
            <a:spLocks noGrp="1"/>
          </p:cNvSpPr>
          <p:nvPr>
            <p:ph type="pic" sz="half" idx="13"/>
          </p:nvPr>
        </p:nvSpPr>
        <p:spPr>
          <a:xfrm>
            <a:off x="6850824" y="534011"/>
            <a:ext cx="4213818" cy="5789978"/>
          </a:xfrm>
          <a:prstGeom prst="rect">
            <a:avLst/>
          </a:prstGeom>
        </p:spPr>
        <p:txBody>
          <a:bodyPr lIns="91439" rIns="91439">
            <a:noAutofit/>
          </a:bodyPr>
          <a:lstStyle/>
          <a:p>
            <a:endParaRP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473421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41041842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330871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22041556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2609457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1276663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0731A28E-EF6F-4497-A5B5-67E53BF12257}"/>
              </a:ext>
            </a:extLst>
          </p:cNvPr>
          <p:cNvSpPr>
            <a:spLocks noGrp="1"/>
          </p:cNvSpPr>
          <p:nvPr>
            <p:ph type="pic" sz="quarter" idx="10"/>
          </p:nvPr>
        </p:nvSpPr>
        <p:spPr>
          <a:xfrm>
            <a:off x="5548086" y="-19050"/>
            <a:ext cx="2533650" cy="4095750"/>
          </a:xfrm>
          <a:custGeom>
            <a:avLst/>
            <a:gdLst>
              <a:gd name="connsiteX0" fmla="*/ 0 w 2533650"/>
              <a:gd name="connsiteY0" fmla="*/ 0 h 4095750"/>
              <a:gd name="connsiteX1" fmla="*/ 2533650 w 2533650"/>
              <a:gd name="connsiteY1" fmla="*/ 0 h 4095750"/>
              <a:gd name="connsiteX2" fmla="*/ 2533650 w 2533650"/>
              <a:gd name="connsiteY2" fmla="*/ 4095750 h 4095750"/>
              <a:gd name="connsiteX3" fmla="*/ 0 w 2533650"/>
              <a:gd name="connsiteY3" fmla="*/ 4095750 h 4095750"/>
            </a:gdLst>
            <a:ahLst/>
            <a:cxnLst>
              <a:cxn ang="0">
                <a:pos x="connsiteX0" y="connsiteY0"/>
              </a:cxn>
              <a:cxn ang="0">
                <a:pos x="connsiteX1" y="connsiteY1"/>
              </a:cxn>
              <a:cxn ang="0">
                <a:pos x="connsiteX2" y="connsiteY2"/>
              </a:cxn>
              <a:cxn ang="0">
                <a:pos x="connsiteX3" y="connsiteY3"/>
              </a:cxn>
            </a:cxnLst>
            <a:rect l="l" t="t" r="r" b="b"/>
            <a:pathLst>
              <a:path w="2533650" h="4095750">
                <a:moveTo>
                  <a:pt x="0" y="0"/>
                </a:moveTo>
                <a:lnTo>
                  <a:pt x="2533650" y="0"/>
                </a:lnTo>
                <a:lnTo>
                  <a:pt x="2533650" y="4095750"/>
                </a:lnTo>
                <a:lnTo>
                  <a:pt x="0" y="4095750"/>
                </a:lnTo>
                <a:close/>
              </a:path>
            </a:pathLst>
          </a:custGeom>
          <a:effectLst>
            <a:outerShdw blurRad="50800" dist="38100" dir="5400000" algn="t" rotWithShape="0">
              <a:prstClr val="black">
                <a:alpha val="40000"/>
              </a:prstClr>
            </a:outerShdw>
          </a:effectLst>
        </p:spPr>
        <p:txBody>
          <a:bodyPr wrap="square">
            <a:noAutofit/>
          </a:bodyPr>
          <a:lstStyle/>
          <a:p>
            <a:endParaRPr lang="en-US"/>
          </a:p>
        </p:txBody>
      </p:sp>
      <p:sp>
        <p:nvSpPr>
          <p:cNvPr id="4" name="Picture Placeholder 9">
            <a:extLst>
              <a:ext uri="{FF2B5EF4-FFF2-40B4-BE49-F238E27FC236}">
                <a16:creationId xmlns:a16="http://schemas.microsoft.com/office/drawing/2014/main" id="{5A927B4B-45C2-477C-88A3-271B2BF44BD3}"/>
              </a:ext>
            </a:extLst>
          </p:cNvPr>
          <p:cNvSpPr>
            <a:spLocks noGrp="1"/>
          </p:cNvSpPr>
          <p:nvPr>
            <p:ph type="pic" sz="quarter" idx="11"/>
          </p:nvPr>
        </p:nvSpPr>
        <p:spPr>
          <a:xfrm>
            <a:off x="8653236" y="-19050"/>
            <a:ext cx="2533650" cy="4095750"/>
          </a:xfrm>
          <a:custGeom>
            <a:avLst/>
            <a:gdLst>
              <a:gd name="connsiteX0" fmla="*/ 0 w 2533650"/>
              <a:gd name="connsiteY0" fmla="*/ 0 h 4095750"/>
              <a:gd name="connsiteX1" fmla="*/ 2533650 w 2533650"/>
              <a:gd name="connsiteY1" fmla="*/ 0 h 4095750"/>
              <a:gd name="connsiteX2" fmla="*/ 2533650 w 2533650"/>
              <a:gd name="connsiteY2" fmla="*/ 4095750 h 4095750"/>
              <a:gd name="connsiteX3" fmla="*/ 0 w 2533650"/>
              <a:gd name="connsiteY3" fmla="*/ 4095750 h 4095750"/>
            </a:gdLst>
            <a:ahLst/>
            <a:cxnLst>
              <a:cxn ang="0">
                <a:pos x="connsiteX0" y="connsiteY0"/>
              </a:cxn>
              <a:cxn ang="0">
                <a:pos x="connsiteX1" y="connsiteY1"/>
              </a:cxn>
              <a:cxn ang="0">
                <a:pos x="connsiteX2" y="connsiteY2"/>
              </a:cxn>
              <a:cxn ang="0">
                <a:pos x="connsiteX3" y="connsiteY3"/>
              </a:cxn>
            </a:cxnLst>
            <a:rect l="l" t="t" r="r" b="b"/>
            <a:pathLst>
              <a:path w="2533650" h="4095750">
                <a:moveTo>
                  <a:pt x="0" y="0"/>
                </a:moveTo>
                <a:lnTo>
                  <a:pt x="2533650" y="0"/>
                </a:lnTo>
                <a:lnTo>
                  <a:pt x="2533650" y="4095750"/>
                </a:lnTo>
                <a:lnTo>
                  <a:pt x="0" y="4095750"/>
                </a:lnTo>
                <a:close/>
              </a:path>
            </a:pathLst>
          </a:custGeom>
          <a:effectLst>
            <a:outerShdw blurRad="50800" dist="38100" dir="5400000" algn="t" rotWithShape="0">
              <a:prstClr val="black">
                <a:alpha val="40000"/>
              </a:prstClr>
            </a:outerShdw>
          </a:effectLst>
        </p:spPr>
        <p:txBody>
          <a:bodyPr wrap="square">
            <a:noAutofit/>
          </a:bodyPr>
          <a:lstStyle/>
          <a:p>
            <a:endParaRPr lang="en-US"/>
          </a:p>
        </p:txBody>
      </p:sp>
    </p:spTree>
    <p:extLst>
      <p:ext uri="{BB962C8B-B14F-4D97-AF65-F5344CB8AC3E}">
        <p14:creationId xmlns:p14="http://schemas.microsoft.com/office/powerpoint/2010/main" val="1525940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32034774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31940712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17012483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28601404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3282271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2E77CF0-8DD1-4C3A-A1AC-F98FA356ED36}"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23731822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609600" y="274639"/>
            <a:ext cx="10972800" cy="5851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日期版面配置區 2"/>
          <p:cNvSpPr>
            <a:spLocks noGrp="1"/>
          </p:cNvSpPr>
          <p:nvPr>
            <p:ph type="dt" sz="half" idx="10"/>
          </p:nvPr>
        </p:nvSpPr>
        <p:spPr>
          <a:xfrm>
            <a:off x="609600" y="6245225"/>
            <a:ext cx="2844800" cy="476250"/>
          </a:xfrm>
        </p:spPr>
        <p:txBody>
          <a:bodyPr/>
          <a:lstStyle>
            <a:lvl1pPr>
              <a:defRPr/>
            </a:lvl1pPr>
          </a:lstStyle>
          <a:p>
            <a:endParaRPr lang="en-US" altLang="zh-TW"/>
          </a:p>
        </p:txBody>
      </p:sp>
      <p:sp>
        <p:nvSpPr>
          <p:cNvPr id="4" name="頁尾版面配置區 3"/>
          <p:cNvSpPr>
            <a:spLocks noGrp="1"/>
          </p:cNvSpPr>
          <p:nvPr>
            <p:ph type="ftr" sz="quarter" idx="11"/>
          </p:nvPr>
        </p:nvSpPr>
        <p:spPr>
          <a:xfrm>
            <a:off x="4165600" y="6245225"/>
            <a:ext cx="3860800" cy="476250"/>
          </a:xfrm>
        </p:spPr>
        <p:txBody>
          <a:bodyPr/>
          <a:lstStyle>
            <a:lvl1pPr>
              <a:defRPr/>
            </a:lvl1pPr>
          </a:lstStyle>
          <a:p>
            <a:endParaRPr lang="en-US" altLang="zh-TW"/>
          </a:p>
        </p:txBody>
      </p:sp>
      <p:sp>
        <p:nvSpPr>
          <p:cNvPr id="5" name="投影片編號版面配置區 4"/>
          <p:cNvSpPr>
            <a:spLocks noGrp="1"/>
          </p:cNvSpPr>
          <p:nvPr>
            <p:ph type="sldNum" sz="quarter" idx="12"/>
          </p:nvPr>
        </p:nvSpPr>
        <p:spPr>
          <a:xfrm>
            <a:off x="8737600" y="6245225"/>
            <a:ext cx="2844800" cy="476250"/>
          </a:xfrm>
        </p:spPr>
        <p:txBody>
          <a:bodyPr/>
          <a:lstStyle>
            <a:lvl1pPr>
              <a:defRPr/>
            </a:lvl1pPr>
          </a:lstStyle>
          <a:p>
            <a:fld id="{2352D67A-D02C-4A09-B307-3AB6DE810C11}" type="slidenum">
              <a:rPr lang="en-US" altLang="zh-TW"/>
              <a:pPr/>
              <a:t>‹#›</a:t>
            </a:fld>
            <a:endParaRPr lang="en-US" altLang="zh-TW"/>
          </a:p>
        </p:txBody>
      </p:sp>
    </p:spTree>
    <p:extLst>
      <p:ext uri="{BB962C8B-B14F-4D97-AF65-F5344CB8AC3E}">
        <p14:creationId xmlns:p14="http://schemas.microsoft.com/office/powerpoint/2010/main" val="1616722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EAD40B-EF0E-4015-AF16-22209AF9181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0EC51CD-7B30-4BE3-ABEA-15CCB5BD4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A695BC9-38CB-4C76-93C2-0983F533D42E}"/>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5" name="頁尾版面配置區 4">
            <a:extLst>
              <a:ext uri="{FF2B5EF4-FFF2-40B4-BE49-F238E27FC236}">
                <a16:creationId xmlns:a16="http://schemas.microsoft.com/office/drawing/2014/main" id="{78DB6168-897A-4F00-BD73-00A5DD674DE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7562EF9-7B9A-430F-8AB7-8002905AA148}"/>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35281680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0CE6C3-1B3C-4DF9-B6C6-C2AB41ECD41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09AC04F-8C75-44DB-8EDB-1A33DA4F762E}"/>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9919BAE-2CE7-4C0D-BEE1-B8035755FE9D}"/>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5" name="頁尾版面配置區 4">
            <a:extLst>
              <a:ext uri="{FF2B5EF4-FFF2-40B4-BE49-F238E27FC236}">
                <a16:creationId xmlns:a16="http://schemas.microsoft.com/office/drawing/2014/main" id="{40BD0224-2553-416B-9DE6-2C020EF7E1A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AAA93F3-CF38-42F5-BACA-32665248BD62}"/>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7188650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4DD7F0-FC8D-4ED4-98F6-22579600F8FB}"/>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71FE695-4BE3-4C0E-B9F4-96E190EBE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F7FF8CA5-29D3-4C04-B456-333EDE83F1A2}"/>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5" name="頁尾版面配置區 4">
            <a:extLst>
              <a:ext uri="{FF2B5EF4-FFF2-40B4-BE49-F238E27FC236}">
                <a16:creationId xmlns:a16="http://schemas.microsoft.com/office/drawing/2014/main" id="{FF8DE8E5-A005-4149-B2CA-0E93428E88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AEFB832-5642-491B-8FD6-452F719A71BA}"/>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1854315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7769D2A-F843-4BA2-AFB9-BC0D0465463C}"/>
              </a:ext>
            </a:extLst>
          </p:cNvPr>
          <p:cNvSpPr>
            <a:spLocks noGrp="1"/>
          </p:cNvSpPr>
          <p:nvPr>
            <p:ph type="pic" sz="quarter" idx="10"/>
          </p:nvPr>
        </p:nvSpPr>
        <p:spPr>
          <a:xfrm>
            <a:off x="2235202" y="948897"/>
            <a:ext cx="2206169" cy="1182747"/>
          </a:xfrm>
          <a:custGeom>
            <a:avLst/>
            <a:gdLst>
              <a:gd name="connsiteX0" fmla="*/ 0 w 2206169"/>
              <a:gd name="connsiteY0" fmla="*/ 0 h 1182747"/>
              <a:gd name="connsiteX1" fmla="*/ 2206169 w 2206169"/>
              <a:gd name="connsiteY1" fmla="*/ 0 h 1182747"/>
              <a:gd name="connsiteX2" fmla="*/ 2206169 w 2206169"/>
              <a:gd name="connsiteY2" fmla="*/ 1182747 h 1182747"/>
              <a:gd name="connsiteX3" fmla="*/ 0 w 2206169"/>
              <a:gd name="connsiteY3" fmla="*/ 1182747 h 1182747"/>
            </a:gdLst>
            <a:ahLst/>
            <a:cxnLst>
              <a:cxn ang="0">
                <a:pos x="connsiteX0" y="connsiteY0"/>
              </a:cxn>
              <a:cxn ang="0">
                <a:pos x="connsiteX1" y="connsiteY1"/>
              </a:cxn>
              <a:cxn ang="0">
                <a:pos x="connsiteX2" y="connsiteY2"/>
              </a:cxn>
              <a:cxn ang="0">
                <a:pos x="connsiteX3" y="connsiteY3"/>
              </a:cxn>
            </a:cxnLst>
            <a:rect l="l" t="t" r="r" b="b"/>
            <a:pathLst>
              <a:path w="2206169" h="1182747">
                <a:moveTo>
                  <a:pt x="0" y="0"/>
                </a:moveTo>
                <a:lnTo>
                  <a:pt x="2206169" y="0"/>
                </a:lnTo>
                <a:lnTo>
                  <a:pt x="2206169" y="1182747"/>
                </a:lnTo>
                <a:lnTo>
                  <a:pt x="0" y="1182747"/>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9D624706-7130-4F86-A9FB-2B47A295C17C}"/>
              </a:ext>
            </a:extLst>
          </p:cNvPr>
          <p:cNvSpPr>
            <a:spLocks noGrp="1"/>
          </p:cNvSpPr>
          <p:nvPr>
            <p:ph type="pic" sz="quarter" idx="11"/>
          </p:nvPr>
        </p:nvSpPr>
        <p:spPr>
          <a:xfrm>
            <a:off x="5549297" y="3882564"/>
            <a:ext cx="2206169" cy="1182747"/>
          </a:xfrm>
          <a:custGeom>
            <a:avLst/>
            <a:gdLst>
              <a:gd name="connsiteX0" fmla="*/ 0 w 2206169"/>
              <a:gd name="connsiteY0" fmla="*/ 0 h 1182747"/>
              <a:gd name="connsiteX1" fmla="*/ 2206169 w 2206169"/>
              <a:gd name="connsiteY1" fmla="*/ 0 h 1182747"/>
              <a:gd name="connsiteX2" fmla="*/ 2206169 w 2206169"/>
              <a:gd name="connsiteY2" fmla="*/ 1182747 h 1182747"/>
              <a:gd name="connsiteX3" fmla="*/ 0 w 2206169"/>
              <a:gd name="connsiteY3" fmla="*/ 1182747 h 1182747"/>
            </a:gdLst>
            <a:ahLst/>
            <a:cxnLst>
              <a:cxn ang="0">
                <a:pos x="connsiteX0" y="connsiteY0"/>
              </a:cxn>
              <a:cxn ang="0">
                <a:pos x="connsiteX1" y="connsiteY1"/>
              </a:cxn>
              <a:cxn ang="0">
                <a:pos x="connsiteX2" y="connsiteY2"/>
              </a:cxn>
              <a:cxn ang="0">
                <a:pos x="connsiteX3" y="connsiteY3"/>
              </a:cxn>
            </a:cxnLst>
            <a:rect l="l" t="t" r="r" b="b"/>
            <a:pathLst>
              <a:path w="2206169" h="1182747">
                <a:moveTo>
                  <a:pt x="0" y="0"/>
                </a:moveTo>
                <a:lnTo>
                  <a:pt x="2206169" y="0"/>
                </a:lnTo>
                <a:lnTo>
                  <a:pt x="2206169" y="1182747"/>
                </a:lnTo>
                <a:lnTo>
                  <a:pt x="0" y="1182747"/>
                </a:lnTo>
                <a:close/>
              </a:path>
            </a:pathLst>
          </a:custGeom>
        </p:spPr>
        <p:txBody>
          <a:bodyPr wrap="square">
            <a:noAutofit/>
          </a:bodyPr>
          <a:lstStyle/>
          <a:p>
            <a:endParaRPr lang="en-US"/>
          </a:p>
        </p:txBody>
      </p:sp>
    </p:spTree>
    <p:extLst>
      <p:ext uri="{BB962C8B-B14F-4D97-AF65-F5344CB8AC3E}">
        <p14:creationId xmlns:p14="http://schemas.microsoft.com/office/powerpoint/2010/main" val="1051336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7DB0B-01EA-4EC9-A4D8-C3673223D7E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8AA186A-E414-480D-926E-0C60F3537BF3}"/>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6EC0457-6859-446A-8FF3-FFFA79619573}"/>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8E3C401-95A7-4947-BD40-EC12144072B7}"/>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6" name="頁尾版面配置區 5">
            <a:extLst>
              <a:ext uri="{FF2B5EF4-FFF2-40B4-BE49-F238E27FC236}">
                <a16:creationId xmlns:a16="http://schemas.microsoft.com/office/drawing/2014/main" id="{A0E4D735-056D-4934-AE9C-05928BB4693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FADC244-F5FE-4AE2-BADC-F017B11E16D6}"/>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23699114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88583B-4FBF-43C1-9D1B-0C97F0A98B5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76CDBAA-CA3D-47D1-BE70-201093450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C422FEF2-9CAD-4174-A79F-0F708659253E}"/>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B7DD1D4-0D82-42EB-8B86-6BE58B0188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055FEE95-CF23-4EF3-B0FE-87D59665093E}"/>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2BC2B9C-6B43-4236-930C-6A531206C81B}"/>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8" name="頁尾版面配置區 7">
            <a:extLst>
              <a:ext uri="{FF2B5EF4-FFF2-40B4-BE49-F238E27FC236}">
                <a16:creationId xmlns:a16="http://schemas.microsoft.com/office/drawing/2014/main" id="{9ECDB0E6-38FE-4C96-9BB8-58887AFCF45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7AFE2C8-E28D-4079-91F5-E25AB6037948}"/>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20305286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5E06F6-2E39-4A63-BE30-D608CCE96A8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6454EEF-D61B-4769-B566-2EC2DEAC272A}"/>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4" name="頁尾版面配置區 3">
            <a:extLst>
              <a:ext uri="{FF2B5EF4-FFF2-40B4-BE49-F238E27FC236}">
                <a16:creationId xmlns:a16="http://schemas.microsoft.com/office/drawing/2014/main" id="{DA80E1B2-FFFF-4EB8-ABA6-9FFD55E5F6B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4179522-8F23-4DC0-8B9E-9BF514C0B870}"/>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16721139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36DA9E7-1989-47E2-9338-902446F029E9}"/>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3" name="頁尾版面配置區 2">
            <a:extLst>
              <a:ext uri="{FF2B5EF4-FFF2-40B4-BE49-F238E27FC236}">
                <a16:creationId xmlns:a16="http://schemas.microsoft.com/office/drawing/2014/main" id="{8EC0491A-7361-4DDD-AB8C-C5CEACA27E9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35CC963-F95C-41CA-9606-B012B4279CD0}"/>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5325358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BB567D-B6DA-4DCD-AAD9-033DEC7F77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DD29B2-1AF6-474C-A56B-D30513573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44C9E16-A9BE-44FA-8D50-5FE99FC46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7CB9C060-079B-457F-94FB-113A02F3B50E}"/>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6" name="頁尾版面配置區 5">
            <a:extLst>
              <a:ext uri="{FF2B5EF4-FFF2-40B4-BE49-F238E27FC236}">
                <a16:creationId xmlns:a16="http://schemas.microsoft.com/office/drawing/2014/main" id="{F50CFC49-CF48-4520-8205-E3F78E5ED9B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E7C8D4A-F7BE-4D1E-BA7A-BE2FC2166317}"/>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20052414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960BD3-2998-4674-92B8-705B76174F6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EBE8BB2-EEDD-4953-A6FB-CBC0174C6A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5D85BFF-0823-4FC9-A4D8-709C16FD6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BF49365-4E71-4A66-A255-2C2F0178BF19}"/>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6" name="頁尾版面配置區 5">
            <a:extLst>
              <a:ext uri="{FF2B5EF4-FFF2-40B4-BE49-F238E27FC236}">
                <a16:creationId xmlns:a16="http://schemas.microsoft.com/office/drawing/2014/main" id="{321A22A4-0636-4C3B-9D68-49F5AD63434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984083F-3D4F-4B02-A41D-A4FB9739726F}"/>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34667402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F5B21C-86CA-4366-9087-9FA1ED27611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10C1B7B-F164-408D-B041-8606DC494E76}"/>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1686B80-8E7C-4ABA-9AF7-D9700CE1567C}"/>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5" name="頁尾版面配置區 4">
            <a:extLst>
              <a:ext uri="{FF2B5EF4-FFF2-40B4-BE49-F238E27FC236}">
                <a16:creationId xmlns:a16="http://schemas.microsoft.com/office/drawing/2014/main" id="{627A84EA-A924-4E05-B677-C61E314DCC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2B0D732-296C-45DF-8A4D-190A6F4DF430}"/>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3134468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F4C20C0-77A2-4935-A518-CCEA75F4018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1201FBA-95A4-466A-AA84-C0B847ECC64A}"/>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72421C5-FEF6-4CD7-BF29-33142B3FE8F8}"/>
              </a:ext>
            </a:extLst>
          </p:cNvPr>
          <p:cNvSpPr>
            <a:spLocks noGrp="1"/>
          </p:cNvSpPr>
          <p:nvPr>
            <p:ph type="dt" sz="half" idx="10"/>
          </p:nvPr>
        </p:nvSpPr>
        <p:spPr/>
        <p:txBody>
          <a:bodyPr/>
          <a:lstStyle/>
          <a:p>
            <a:fld id="{7D36ABA4-892B-4618-A3B8-9E432A207BFF}" type="datetimeFigureOut">
              <a:rPr lang="zh-TW" altLang="en-US" smtClean="0"/>
              <a:t>2022/4/18</a:t>
            </a:fld>
            <a:endParaRPr lang="zh-TW" altLang="en-US"/>
          </a:p>
        </p:txBody>
      </p:sp>
      <p:sp>
        <p:nvSpPr>
          <p:cNvPr id="5" name="頁尾版面配置區 4">
            <a:extLst>
              <a:ext uri="{FF2B5EF4-FFF2-40B4-BE49-F238E27FC236}">
                <a16:creationId xmlns:a16="http://schemas.microsoft.com/office/drawing/2014/main" id="{839896D1-BC2F-4681-86E7-0B5B683C077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FD603DF-815D-412F-A35C-B775BE7E609C}"/>
              </a:ext>
            </a:extLst>
          </p:cNvPr>
          <p:cNvSpPr>
            <a:spLocks noGrp="1"/>
          </p:cNvSpPr>
          <p:nvPr>
            <p:ph type="sldNum" sz="quarter" idx="12"/>
          </p:nvPr>
        </p:nvSpPr>
        <p:spPr/>
        <p:txBody>
          <a:body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3964622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85F6D326-EDD1-448A-898B-D1F1B3BF1907}"/>
              </a:ext>
            </a:extLst>
          </p:cNvPr>
          <p:cNvSpPr>
            <a:spLocks noGrp="1"/>
          </p:cNvSpPr>
          <p:nvPr>
            <p:ph type="pic" sz="quarter" idx="10"/>
          </p:nvPr>
        </p:nvSpPr>
        <p:spPr>
          <a:xfrm>
            <a:off x="4301066" y="1054243"/>
            <a:ext cx="1388534" cy="1388534"/>
          </a:xfrm>
          <a:custGeom>
            <a:avLst/>
            <a:gdLst>
              <a:gd name="connsiteX0" fmla="*/ 694267 w 1388534"/>
              <a:gd name="connsiteY0" fmla="*/ 0 h 1388534"/>
              <a:gd name="connsiteX1" fmla="*/ 1388534 w 1388534"/>
              <a:gd name="connsiteY1" fmla="*/ 694267 h 1388534"/>
              <a:gd name="connsiteX2" fmla="*/ 694267 w 1388534"/>
              <a:gd name="connsiteY2" fmla="*/ 1388534 h 1388534"/>
              <a:gd name="connsiteX3" fmla="*/ 0 w 1388534"/>
              <a:gd name="connsiteY3" fmla="*/ 694267 h 1388534"/>
              <a:gd name="connsiteX4" fmla="*/ 694267 w 1388534"/>
              <a:gd name="connsiteY4" fmla="*/ 0 h 138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534" h="1388534">
                <a:moveTo>
                  <a:pt x="694267" y="0"/>
                </a:moveTo>
                <a:cubicBezTo>
                  <a:pt x="1077700" y="0"/>
                  <a:pt x="1388534" y="310834"/>
                  <a:pt x="1388534" y="694267"/>
                </a:cubicBezTo>
                <a:cubicBezTo>
                  <a:pt x="1388534" y="1077700"/>
                  <a:pt x="1077700" y="1388534"/>
                  <a:pt x="694267" y="1388534"/>
                </a:cubicBezTo>
                <a:cubicBezTo>
                  <a:pt x="310834" y="1388534"/>
                  <a:pt x="0" y="1077700"/>
                  <a:pt x="0" y="694267"/>
                </a:cubicBezTo>
                <a:cubicBezTo>
                  <a:pt x="0" y="310834"/>
                  <a:pt x="310834" y="0"/>
                  <a:pt x="694267" y="0"/>
                </a:cubicBezTo>
                <a:close/>
              </a:path>
            </a:pathLst>
          </a:custGeom>
          <a:effectLst>
            <a:outerShdw blurRad="63500" sx="102000" sy="102000" algn="ctr" rotWithShape="0">
              <a:prstClr val="black">
                <a:alpha val="40000"/>
              </a:prstClr>
            </a:outerShdw>
          </a:effectLst>
        </p:spPr>
        <p:txBody>
          <a:bodyPr wrap="square">
            <a:noAutofit/>
          </a:bodyPr>
          <a:lstStyle/>
          <a:p>
            <a:endParaRPr lang="en-US"/>
          </a:p>
        </p:txBody>
      </p:sp>
    </p:spTree>
    <p:extLst>
      <p:ext uri="{BB962C8B-B14F-4D97-AF65-F5344CB8AC3E}">
        <p14:creationId xmlns:p14="http://schemas.microsoft.com/office/powerpoint/2010/main" val="241379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16476D5-66A6-4C46-924C-4A9F30DF3B92}"/>
              </a:ext>
            </a:extLst>
          </p:cNvPr>
          <p:cNvSpPr>
            <a:spLocks noGrp="1"/>
          </p:cNvSpPr>
          <p:nvPr>
            <p:ph type="pic" sz="quarter" idx="10"/>
          </p:nvPr>
        </p:nvSpPr>
        <p:spPr>
          <a:xfrm>
            <a:off x="1713230" y="0"/>
            <a:ext cx="6501582" cy="6858000"/>
          </a:xfrm>
          <a:custGeom>
            <a:avLst/>
            <a:gdLst>
              <a:gd name="connsiteX0" fmla="*/ 3739332 w 6501582"/>
              <a:gd name="connsiteY0" fmla="*/ 2198914 h 6858000"/>
              <a:gd name="connsiteX1" fmla="*/ 6501582 w 6501582"/>
              <a:gd name="connsiteY1" fmla="*/ 2198914 h 6858000"/>
              <a:gd name="connsiteX2" fmla="*/ 4970183 w 6501582"/>
              <a:gd name="connsiteY2" fmla="*/ 6858000 h 6858000"/>
              <a:gd name="connsiteX3" fmla="*/ 2263955 w 6501582"/>
              <a:gd name="connsiteY3" fmla="*/ 6858000 h 6858000"/>
              <a:gd name="connsiteX4" fmla="*/ 1475377 w 6501582"/>
              <a:gd name="connsiteY4" fmla="*/ 0 h 6858000"/>
              <a:gd name="connsiteX5" fmla="*/ 4237627 w 6501582"/>
              <a:gd name="connsiteY5" fmla="*/ 0 h 6858000"/>
              <a:gd name="connsiteX6" fmla="*/ 2706228 w 6501582"/>
              <a:gd name="connsiteY6" fmla="*/ 4659086 h 6858000"/>
              <a:gd name="connsiteX7" fmla="*/ 0 w 6501582"/>
              <a:gd name="connsiteY7" fmla="*/ 46590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582" h="6858000">
                <a:moveTo>
                  <a:pt x="3739332" y="2198914"/>
                </a:moveTo>
                <a:lnTo>
                  <a:pt x="6501582" y="2198914"/>
                </a:lnTo>
                <a:lnTo>
                  <a:pt x="4970183" y="6858000"/>
                </a:lnTo>
                <a:lnTo>
                  <a:pt x="2263955" y="6858000"/>
                </a:lnTo>
                <a:close/>
                <a:moveTo>
                  <a:pt x="1475377" y="0"/>
                </a:moveTo>
                <a:lnTo>
                  <a:pt x="4237627" y="0"/>
                </a:lnTo>
                <a:lnTo>
                  <a:pt x="2706228" y="4659086"/>
                </a:lnTo>
                <a:lnTo>
                  <a:pt x="0" y="4659086"/>
                </a:lnTo>
                <a:close/>
              </a:path>
            </a:pathLst>
          </a:custGeom>
        </p:spPr>
        <p:txBody>
          <a:bodyPr wrap="square">
            <a:noAutofit/>
          </a:bodyPr>
          <a:lstStyle/>
          <a:p>
            <a:endParaRPr lang="en-US"/>
          </a:p>
        </p:txBody>
      </p:sp>
    </p:spTree>
    <p:extLst>
      <p:ext uri="{BB962C8B-B14F-4D97-AF65-F5344CB8AC3E}">
        <p14:creationId xmlns:p14="http://schemas.microsoft.com/office/powerpoint/2010/main" val="404882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12">
            <a:extLst>
              <a:ext uri="{FF2B5EF4-FFF2-40B4-BE49-F238E27FC236}">
                <a16:creationId xmlns:a16="http://schemas.microsoft.com/office/drawing/2014/main" id="{18B07573-FFD8-4E59-A415-3F715ADED13D}"/>
              </a:ext>
            </a:extLst>
          </p:cNvPr>
          <p:cNvSpPr>
            <a:spLocks noGrp="1"/>
          </p:cNvSpPr>
          <p:nvPr>
            <p:ph type="pic" sz="quarter" idx="10"/>
          </p:nvPr>
        </p:nvSpPr>
        <p:spPr>
          <a:xfrm>
            <a:off x="1" y="1"/>
            <a:ext cx="5254171" cy="5254171"/>
          </a:xfrm>
          <a:custGeom>
            <a:avLst/>
            <a:gdLst>
              <a:gd name="connsiteX0" fmla="*/ 2627086 w 5254171"/>
              <a:gd name="connsiteY0" fmla="*/ 0 h 5254171"/>
              <a:gd name="connsiteX1" fmla="*/ 5254171 w 5254171"/>
              <a:gd name="connsiteY1" fmla="*/ 2627086 h 5254171"/>
              <a:gd name="connsiteX2" fmla="*/ 2627086 w 5254171"/>
              <a:gd name="connsiteY2" fmla="*/ 5254171 h 5254171"/>
              <a:gd name="connsiteX3" fmla="*/ 0 w 5254171"/>
              <a:gd name="connsiteY3" fmla="*/ 2627086 h 5254171"/>
            </a:gdLst>
            <a:ahLst/>
            <a:cxnLst>
              <a:cxn ang="0">
                <a:pos x="connsiteX0" y="connsiteY0"/>
              </a:cxn>
              <a:cxn ang="0">
                <a:pos x="connsiteX1" y="connsiteY1"/>
              </a:cxn>
              <a:cxn ang="0">
                <a:pos x="connsiteX2" y="connsiteY2"/>
              </a:cxn>
              <a:cxn ang="0">
                <a:pos x="connsiteX3" y="connsiteY3"/>
              </a:cxn>
            </a:cxnLst>
            <a:rect l="l" t="t" r="r" b="b"/>
            <a:pathLst>
              <a:path w="5254171" h="5254171">
                <a:moveTo>
                  <a:pt x="2627086" y="0"/>
                </a:moveTo>
                <a:lnTo>
                  <a:pt x="5254171" y="2627086"/>
                </a:lnTo>
                <a:lnTo>
                  <a:pt x="2627086" y="5254171"/>
                </a:lnTo>
                <a:lnTo>
                  <a:pt x="0" y="2627086"/>
                </a:lnTo>
                <a:close/>
              </a:path>
            </a:pathLst>
          </a:custGeom>
          <a:effectLst>
            <a:outerShdw blurRad="50800" dist="38100" algn="l" rotWithShape="0">
              <a:prstClr val="black">
                <a:alpha val="40000"/>
              </a:prstClr>
            </a:outerShdw>
          </a:effectLst>
        </p:spPr>
        <p:txBody>
          <a:bodyPr wrap="square">
            <a:noAutofit/>
          </a:bodyPr>
          <a:lstStyle/>
          <a:p>
            <a:endParaRPr lang="en-US"/>
          </a:p>
        </p:txBody>
      </p:sp>
      <p:sp>
        <p:nvSpPr>
          <p:cNvPr id="4" name="Picture Placeholder 18">
            <a:extLst>
              <a:ext uri="{FF2B5EF4-FFF2-40B4-BE49-F238E27FC236}">
                <a16:creationId xmlns:a16="http://schemas.microsoft.com/office/drawing/2014/main" id="{C8D781CD-B4A8-4E3A-B7B9-11D6C7D1F208}"/>
              </a:ext>
            </a:extLst>
          </p:cNvPr>
          <p:cNvSpPr>
            <a:spLocks noGrp="1"/>
          </p:cNvSpPr>
          <p:nvPr>
            <p:ph type="pic" sz="quarter" idx="11"/>
          </p:nvPr>
        </p:nvSpPr>
        <p:spPr>
          <a:xfrm>
            <a:off x="6885833" y="1"/>
            <a:ext cx="5254171" cy="5254171"/>
          </a:xfrm>
          <a:custGeom>
            <a:avLst/>
            <a:gdLst>
              <a:gd name="connsiteX0" fmla="*/ 2627086 w 5254171"/>
              <a:gd name="connsiteY0" fmla="*/ 0 h 5254171"/>
              <a:gd name="connsiteX1" fmla="*/ 5254171 w 5254171"/>
              <a:gd name="connsiteY1" fmla="*/ 2627086 h 5254171"/>
              <a:gd name="connsiteX2" fmla="*/ 2627086 w 5254171"/>
              <a:gd name="connsiteY2" fmla="*/ 5254171 h 5254171"/>
              <a:gd name="connsiteX3" fmla="*/ 0 w 5254171"/>
              <a:gd name="connsiteY3" fmla="*/ 2627086 h 5254171"/>
            </a:gdLst>
            <a:ahLst/>
            <a:cxnLst>
              <a:cxn ang="0">
                <a:pos x="connsiteX0" y="connsiteY0"/>
              </a:cxn>
              <a:cxn ang="0">
                <a:pos x="connsiteX1" y="connsiteY1"/>
              </a:cxn>
              <a:cxn ang="0">
                <a:pos x="connsiteX2" y="connsiteY2"/>
              </a:cxn>
              <a:cxn ang="0">
                <a:pos x="connsiteX3" y="connsiteY3"/>
              </a:cxn>
            </a:cxnLst>
            <a:rect l="l" t="t" r="r" b="b"/>
            <a:pathLst>
              <a:path w="5254171" h="5254171">
                <a:moveTo>
                  <a:pt x="2627086" y="0"/>
                </a:moveTo>
                <a:lnTo>
                  <a:pt x="5254171" y="2627086"/>
                </a:lnTo>
                <a:lnTo>
                  <a:pt x="2627086" y="5254171"/>
                </a:lnTo>
                <a:lnTo>
                  <a:pt x="0" y="2627086"/>
                </a:lnTo>
                <a:close/>
              </a:path>
            </a:pathLst>
          </a:custGeom>
          <a:effectLst>
            <a:outerShdw blurRad="50800" dist="38100" dir="10800000" algn="r" rotWithShape="0">
              <a:prstClr val="black">
                <a:alpha val="40000"/>
              </a:prstClr>
            </a:outerShdw>
          </a:effectLst>
        </p:spPr>
        <p:txBody>
          <a:bodyPr wrap="square">
            <a:noAutofit/>
          </a:bodyPr>
          <a:lstStyle/>
          <a:p>
            <a:endParaRPr lang="en-US"/>
          </a:p>
        </p:txBody>
      </p:sp>
      <p:sp>
        <p:nvSpPr>
          <p:cNvPr id="10" name="Picture Placeholder 9">
            <a:extLst>
              <a:ext uri="{FF2B5EF4-FFF2-40B4-BE49-F238E27FC236}">
                <a16:creationId xmlns:a16="http://schemas.microsoft.com/office/drawing/2014/main" id="{6DADDB39-429D-4A32-8166-42E2B042CEF9}"/>
              </a:ext>
            </a:extLst>
          </p:cNvPr>
          <p:cNvSpPr>
            <a:spLocks noGrp="1"/>
          </p:cNvSpPr>
          <p:nvPr>
            <p:ph type="pic" sz="quarter" idx="12"/>
          </p:nvPr>
        </p:nvSpPr>
        <p:spPr>
          <a:xfrm>
            <a:off x="2862778" y="0"/>
            <a:ext cx="6414448" cy="3207224"/>
          </a:xfrm>
          <a:custGeom>
            <a:avLst/>
            <a:gdLst>
              <a:gd name="connsiteX0" fmla="*/ 0 w 6414448"/>
              <a:gd name="connsiteY0" fmla="*/ 0 h 3207224"/>
              <a:gd name="connsiteX1" fmla="*/ 6414448 w 6414448"/>
              <a:gd name="connsiteY1" fmla="*/ 0 h 3207224"/>
              <a:gd name="connsiteX2" fmla="*/ 3207224 w 6414448"/>
              <a:gd name="connsiteY2" fmla="*/ 3207224 h 3207224"/>
            </a:gdLst>
            <a:ahLst/>
            <a:cxnLst>
              <a:cxn ang="0">
                <a:pos x="connsiteX0" y="connsiteY0"/>
              </a:cxn>
              <a:cxn ang="0">
                <a:pos x="connsiteX1" y="connsiteY1"/>
              </a:cxn>
              <a:cxn ang="0">
                <a:pos x="connsiteX2" y="connsiteY2"/>
              </a:cxn>
            </a:cxnLst>
            <a:rect l="l" t="t" r="r" b="b"/>
            <a:pathLst>
              <a:path w="6414448" h="3207224">
                <a:moveTo>
                  <a:pt x="0" y="0"/>
                </a:moveTo>
                <a:lnTo>
                  <a:pt x="6414448" y="0"/>
                </a:lnTo>
                <a:lnTo>
                  <a:pt x="3207224" y="3207224"/>
                </a:lnTo>
                <a:close/>
              </a:path>
            </a:pathLst>
          </a:custGeom>
          <a:effectLst>
            <a:outerShdw blurRad="50800" dist="38100" dir="5400000" algn="t" rotWithShape="0">
              <a:prstClr val="black">
                <a:alpha val="40000"/>
              </a:prstClr>
            </a:outerShdw>
          </a:effectLst>
        </p:spPr>
        <p:txBody>
          <a:bodyPr wrap="square">
            <a:noAutofit/>
          </a:bodyPr>
          <a:lstStyle/>
          <a:p>
            <a:endParaRPr lang="en-US"/>
          </a:p>
        </p:txBody>
      </p:sp>
    </p:spTree>
    <p:extLst>
      <p:ext uri="{BB962C8B-B14F-4D97-AF65-F5344CB8AC3E}">
        <p14:creationId xmlns:p14="http://schemas.microsoft.com/office/powerpoint/2010/main" val="826166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2113BAC-C64B-407D-910B-CB1ED1198AB3}"/>
              </a:ext>
            </a:extLst>
          </p:cNvPr>
          <p:cNvSpPr>
            <a:spLocks noGrp="1"/>
          </p:cNvSpPr>
          <p:nvPr>
            <p:ph type="pic" sz="quarter" idx="10"/>
          </p:nvPr>
        </p:nvSpPr>
        <p:spPr>
          <a:xfrm>
            <a:off x="224371" y="2"/>
            <a:ext cx="4622381" cy="6572741"/>
          </a:xfrm>
          <a:custGeom>
            <a:avLst/>
            <a:gdLst>
              <a:gd name="connsiteX0" fmla="*/ 3525099 w 4622381"/>
              <a:gd name="connsiteY0" fmla="*/ 0 h 6572741"/>
              <a:gd name="connsiteX1" fmla="*/ 4622381 w 4622381"/>
              <a:gd name="connsiteY1" fmla="*/ 0 h 6572741"/>
              <a:gd name="connsiteX2" fmla="*/ 4622380 w 4622381"/>
              <a:gd name="connsiteY2" fmla="*/ 4731203 h 6572741"/>
              <a:gd name="connsiteX3" fmla="*/ 4073739 w 4622381"/>
              <a:gd name="connsiteY3" fmla="*/ 5279844 h 6572741"/>
              <a:gd name="connsiteX4" fmla="*/ 4073740 w 4622381"/>
              <a:gd name="connsiteY4" fmla="*/ 5279843 h 6572741"/>
              <a:gd name="connsiteX5" fmla="*/ 3525099 w 4622381"/>
              <a:gd name="connsiteY5" fmla="*/ 4731202 h 6572741"/>
              <a:gd name="connsiteX6" fmla="*/ 2350658 w 4622381"/>
              <a:gd name="connsiteY6" fmla="*/ 0 h 6572741"/>
              <a:gd name="connsiteX7" fmla="*/ 3447940 w 4622381"/>
              <a:gd name="connsiteY7" fmla="*/ 0 h 6572741"/>
              <a:gd name="connsiteX8" fmla="*/ 3447939 w 4622381"/>
              <a:gd name="connsiteY8" fmla="*/ 6024100 h 6572741"/>
              <a:gd name="connsiteX9" fmla="*/ 2899298 w 4622381"/>
              <a:gd name="connsiteY9" fmla="*/ 6572741 h 6572741"/>
              <a:gd name="connsiteX10" fmla="*/ 2899299 w 4622381"/>
              <a:gd name="connsiteY10" fmla="*/ 6572740 h 6572741"/>
              <a:gd name="connsiteX11" fmla="*/ 2350658 w 4622381"/>
              <a:gd name="connsiteY11" fmla="*/ 6024099 h 6572741"/>
              <a:gd name="connsiteX12" fmla="*/ 1176217 w 4622381"/>
              <a:gd name="connsiteY12" fmla="*/ 0 h 6572741"/>
              <a:gd name="connsiteX13" fmla="*/ 2273499 w 4622381"/>
              <a:gd name="connsiteY13" fmla="*/ 0 h 6572741"/>
              <a:gd name="connsiteX14" fmla="*/ 2273498 w 4622381"/>
              <a:gd name="connsiteY14" fmla="*/ 4900346 h 6572741"/>
              <a:gd name="connsiteX15" fmla="*/ 1724857 w 4622381"/>
              <a:gd name="connsiteY15" fmla="*/ 5448987 h 6572741"/>
              <a:gd name="connsiteX16" fmla="*/ 1724858 w 4622381"/>
              <a:gd name="connsiteY16" fmla="*/ 5448986 h 6572741"/>
              <a:gd name="connsiteX17" fmla="*/ 1176217 w 4622381"/>
              <a:gd name="connsiteY17" fmla="*/ 4900345 h 6572741"/>
              <a:gd name="connsiteX18" fmla="*/ 100 w 4622381"/>
              <a:gd name="connsiteY18" fmla="*/ 0 h 6572741"/>
              <a:gd name="connsiteX19" fmla="*/ 1097182 w 4622381"/>
              <a:gd name="connsiteY19" fmla="*/ 0 h 6572741"/>
              <a:gd name="connsiteX20" fmla="*/ 1097282 w 4622381"/>
              <a:gd name="connsiteY20" fmla="*/ 994 h 6572741"/>
              <a:gd name="connsiteX21" fmla="*/ 1097281 w 4622381"/>
              <a:gd name="connsiteY21" fmla="*/ 5262310 h 6572741"/>
              <a:gd name="connsiteX22" fmla="*/ 548640 w 4622381"/>
              <a:gd name="connsiteY22" fmla="*/ 5810951 h 6572741"/>
              <a:gd name="connsiteX23" fmla="*/ 548641 w 4622381"/>
              <a:gd name="connsiteY23" fmla="*/ 5810950 h 6572741"/>
              <a:gd name="connsiteX24" fmla="*/ 0 w 4622381"/>
              <a:gd name="connsiteY24" fmla="*/ 5262309 h 6572741"/>
              <a:gd name="connsiteX25" fmla="*/ 0 w 4622381"/>
              <a:gd name="connsiteY25" fmla="*/ 994 h 657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22381" h="6572741">
                <a:moveTo>
                  <a:pt x="3525099" y="0"/>
                </a:moveTo>
                <a:lnTo>
                  <a:pt x="4622381" y="0"/>
                </a:lnTo>
                <a:lnTo>
                  <a:pt x="4622380" y="4731203"/>
                </a:lnTo>
                <a:cubicBezTo>
                  <a:pt x="4622380" y="5034209"/>
                  <a:pt x="4376745" y="5279844"/>
                  <a:pt x="4073739" y="5279844"/>
                </a:cubicBezTo>
                <a:lnTo>
                  <a:pt x="4073740" y="5279843"/>
                </a:lnTo>
                <a:cubicBezTo>
                  <a:pt x="3770734" y="5279843"/>
                  <a:pt x="3525099" y="5034208"/>
                  <a:pt x="3525099" y="4731202"/>
                </a:cubicBezTo>
                <a:close/>
                <a:moveTo>
                  <a:pt x="2350658" y="0"/>
                </a:moveTo>
                <a:lnTo>
                  <a:pt x="3447940" y="0"/>
                </a:lnTo>
                <a:lnTo>
                  <a:pt x="3447939" y="6024100"/>
                </a:lnTo>
                <a:cubicBezTo>
                  <a:pt x="3447939" y="6327106"/>
                  <a:pt x="3202304" y="6572741"/>
                  <a:pt x="2899298" y="6572741"/>
                </a:cubicBezTo>
                <a:lnTo>
                  <a:pt x="2899299" y="6572740"/>
                </a:lnTo>
                <a:cubicBezTo>
                  <a:pt x="2596293" y="6572740"/>
                  <a:pt x="2350658" y="6327105"/>
                  <a:pt x="2350658" y="6024099"/>
                </a:cubicBezTo>
                <a:close/>
                <a:moveTo>
                  <a:pt x="1176217" y="0"/>
                </a:moveTo>
                <a:lnTo>
                  <a:pt x="2273499" y="0"/>
                </a:lnTo>
                <a:lnTo>
                  <a:pt x="2273498" y="4900346"/>
                </a:lnTo>
                <a:cubicBezTo>
                  <a:pt x="2273498" y="5203352"/>
                  <a:pt x="2027863" y="5448987"/>
                  <a:pt x="1724857" y="5448987"/>
                </a:cubicBezTo>
                <a:lnTo>
                  <a:pt x="1724858" y="5448986"/>
                </a:lnTo>
                <a:cubicBezTo>
                  <a:pt x="1421852" y="5448986"/>
                  <a:pt x="1176217" y="5203351"/>
                  <a:pt x="1176217" y="4900345"/>
                </a:cubicBezTo>
                <a:close/>
                <a:moveTo>
                  <a:pt x="100" y="0"/>
                </a:moveTo>
                <a:lnTo>
                  <a:pt x="1097182" y="0"/>
                </a:lnTo>
                <a:lnTo>
                  <a:pt x="1097282" y="994"/>
                </a:lnTo>
                <a:cubicBezTo>
                  <a:pt x="1097282" y="1754766"/>
                  <a:pt x="1097281" y="3508538"/>
                  <a:pt x="1097281" y="5262310"/>
                </a:cubicBezTo>
                <a:cubicBezTo>
                  <a:pt x="1097281" y="5565316"/>
                  <a:pt x="851646" y="5810951"/>
                  <a:pt x="548640" y="5810951"/>
                </a:cubicBezTo>
                <a:lnTo>
                  <a:pt x="548641" y="5810950"/>
                </a:lnTo>
                <a:cubicBezTo>
                  <a:pt x="245635" y="5810950"/>
                  <a:pt x="0" y="5565315"/>
                  <a:pt x="0" y="5262309"/>
                </a:cubicBezTo>
                <a:lnTo>
                  <a:pt x="0" y="994"/>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A57DEFE0-78F0-4B2C-BC9B-A50364A04226}"/>
              </a:ext>
            </a:extLst>
          </p:cNvPr>
          <p:cNvSpPr>
            <a:spLocks noGrp="1"/>
          </p:cNvSpPr>
          <p:nvPr>
            <p:ph type="pic" sz="quarter" idx="11"/>
          </p:nvPr>
        </p:nvSpPr>
        <p:spPr>
          <a:xfrm>
            <a:off x="6686550" y="3048000"/>
            <a:ext cx="4933950" cy="2990850"/>
          </a:xfrm>
          <a:prstGeom prst="rect">
            <a:avLst/>
          </a:prstGeom>
        </p:spPr>
        <p:txBody>
          <a:bodyPr/>
          <a:lstStyle/>
          <a:p>
            <a:endParaRPr lang="en-US"/>
          </a:p>
        </p:txBody>
      </p:sp>
    </p:spTree>
    <p:extLst>
      <p:ext uri="{BB962C8B-B14F-4D97-AF65-F5344CB8AC3E}">
        <p14:creationId xmlns:p14="http://schemas.microsoft.com/office/powerpoint/2010/main" val="92266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3499"/>
      </p:ext>
    </p:extLst>
  </p:cSld>
  <p:clrMap bg1="lt1" tx1="dk1" bg2="lt2" tx2="dk2" accent1="accent1" accent2="accent2" accent3="accent3" accent4="accent4" accent5="accent5" accent6="accent6" hlink="hlink" folHlink="folHlink"/>
  <p:sldLayoutIdLst>
    <p:sldLayoutId id="2147483688" r:id="rId1"/>
    <p:sldLayoutId id="2147483649" r:id="rId2"/>
    <p:sldLayoutId id="2147483691" r:id="rId3"/>
    <p:sldLayoutId id="2147483687" r:id="rId4"/>
    <p:sldLayoutId id="2147483685" r:id="rId5"/>
    <p:sldLayoutId id="2147483684" r:id="rId6"/>
    <p:sldLayoutId id="2147483680" r:id="rId7"/>
    <p:sldLayoutId id="2147483676" r:id="rId8"/>
    <p:sldLayoutId id="2147483670" r:id="rId9"/>
    <p:sldLayoutId id="2147483668" r:id="rId10"/>
    <p:sldLayoutId id="2147483665" r:id="rId11"/>
    <p:sldLayoutId id="2147483662" r:id="rId12"/>
    <p:sldLayoutId id="2147483660" r:id="rId13"/>
    <p:sldLayoutId id="2147483657" r:id="rId14"/>
    <p:sldLayoutId id="2147483656" r:id="rId15"/>
    <p:sldLayoutId id="2147483655" r:id="rId16"/>
    <p:sldLayoutId id="214748371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89469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E77CF0-8DD1-4C3A-A1AC-F98FA356ED36}" type="datetimeFigureOut">
              <a:rPr lang="zh-TW" altLang="en-US" smtClean="0"/>
              <a:t>2022/4/18</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BF1CA-8475-4DB4-BF5A-A951FBB56511}" type="slidenum">
              <a:rPr lang="zh-TW" altLang="en-US" smtClean="0"/>
              <a:t>‹#›</a:t>
            </a:fld>
            <a:endParaRPr lang="zh-TW" altLang="en-US"/>
          </a:p>
        </p:txBody>
      </p:sp>
    </p:spTree>
    <p:extLst>
      <p:ext uri="{BB962C8B-B14F-4D97-AF65-F5344CB8AC3E}">
        <p14:creationId xmlns:p14="http://schemas.microsoft.com/office/powerpoint/2010/main" val="3222320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04BA6B6-0729-48D9-A510-E9A506A93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8572AEB-5E22-4F2B-8A63-B14CF1320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16D3171-63C4-427D-8DAA-B39752725C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36ABA4-892B-4618-A3B8-9E432A207BFF}" type="datetimeFigureOut">
              <a:rPr lang="zh-TW" altLang="en-US" smtClean="0"/>
              <a:t>2022/4/18</a:t>
            </a:fld>
            <a:endParaRPr lang="zh-TW" altLang="en-US"/>
          </a:p>
        </p:txBody>
      </p:sp>
      <p:sp>
        <p:nvSpPr>
          <p:cNvPr id="5" name="頁尾版面配置區 4">
            <a:extLst>
              <a:ext uri="{FF2B5EF4-FFF2-40B4-BE49-F238E27FC236}">
                <a16:creationId xmlns:a16="http://schemas.microsoft.com/office/drawing/2014/main" id="{EC4C975C-2538-4F6E-80D9-67C4A1FDE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A9CF99E-23A1-42EF-B0AF-D8561E2F0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4571A-A030-4CA6-B67B-7BECB966BB0B}" type="slidenum">
              <a:rPr lang="zh-TW" altLang="en-US" smtClean="0"/>
              <a:t>‹#›</a:t>
            </a:fld>
            <a:endParaRPr lang="zh-TW" altLang="en-US"/>
          </a:p>
        </p:txBody>
      </p:sp>
    </p:spTree>
    <p:extLst>
      <p:ext uri="{BB962C8B-B14F-4D97-AF65-F5344CB8AC3E}">
        <p14:creationId xmlns:p14="http://schemas.microsoft.com/office/powerpoint/2010/main" val="340717320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sidentmar.io/2016/06/12/null-and-missing-data-python.html" TargetMode="External"/><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identMario/missingno" TargetMode="External"/><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andling%20imbalanced%20datasets%20in%20machine%20learning" TargetMode="External"/><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2.gif"/><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7.sv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5.xml"/><Relationship Id="rId5" Type="http://schemas.openxmlformats.org/officeDocument/2006/relationships/image" Target="../media/image7.sv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atplotlib.org/gallery/index.html" TargetMode="External"/><Relationship Id="rId1" Type="http://schemas.openxmlformats.org/officeDocument/2006/relationships/slideLayout" Target="../slideLayouts/slideLayout36.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s://jakevdp.github.io/PythonDataScienceHandbook/" TargetMode="External"/><Relationship Id="rId2" Type="http://schemas.openxmlformats.org/officeDocument/2006/relationships/image" Target="../media/image38.jpeg"/><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altair-viz.github.io/" TargetMode="External"/><Relationship Id="rId1" Type="http://schemas.openxmlformats.org/officeDocument/2006/relationships/slideLayout" Target="../slideLayouts/slideLayout1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hyperlink" Target="https://github.com/uwdata/visualization-curriculu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7.sv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gapminder.org/tools/#$chart-type=bubbles" TargetMode="Externa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jbkSRLYSojo" TargetMode="External"/><Relationship Id="rId2" Type="http://schemas.openxmlformats.org/officeDocument/2006/relationships/image" Target="../media/image43.jpeg"/><Relationship Id="rId1" Type="http://schemas.openxmlformats.org/officeDocument/2006/relationships/slideLayout" Target="../slideLayouts/slideLayout15.xml"/><Relationship Id="rId5" Type="http://schemas.openxmlformats.org/officeDocument/2006/relationships/image" Target="../media/image45.jpeg"/><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medium.com/urban-matters/joy-plots-%E4%BB%A5%E6%A8%82%E5%9C%98%E7%82%BA%E5%90%8D%E7%9A%84%E8%B3%87%E8%A8%8A%E5%9C%96%E8%A1%A8-6bf72263cbe1"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8.xml"/><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www.shoppingdesign.com.tw/post/view/4959" TargetMode="External"/><Relationship Id="rId1" Type="http://schemas.openxmlformats.org/officeDocument/2006/relationships/slideLayout" Target="../slideLayouts/slideLayout15.xml"/><Relationship Id="rId4" Type="http://schemas.openxmlformats.org/officeDocument/2006/relationships/image" Target="../media/image49.gif"/></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image" Target="../media/image65.jfif"/><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itchen Remodeling Services in Arlington, TX">
            <a:extLst>
              <a:ext uri="{FF2B5EF4-FFF2-40B4-BE49-F238E27FC236}">
                <a16:creationId xmlns:a16="http://schemas.microsoft.com/office/drawing/2014/main" id="{C6DEB83E-FE58-4A8C-8A43-4285A2CBC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BA01079-291E-4ECF-ACB2-53018DFE72FB}"/>
              </a:ext>
            </a:extLst>
          </p:cNvPr>
          <p:cNvSpPr/>
          <p:nvPr/>
        </p:nvSpPr>
        <p:spPr>
          <a:xfrm>
            <a:off x="1914525" y="813335"/>
            <a:ext cx="8362949" cy="5314950"/>
          </a:xfrm>
          <a:prstGeom prst="rect">
            <a:avLst/>
          </a:pr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7">
            <a:extLst>
              <a:ext uri="{FF2B5EF4-FFF2-40B4-BE49-F238E27FC236}">
                <a16:creationId xmlns:a16="http://schemas.microsoft.com/office/drawing/2014/main" id="{FA81E18E-88F8-4481-B813-266BCEB75D10}"/>
              </a:ext>
            </a:extLst>
          </p:cNvPr>
          <p:cNvSpPr txBox="1">
            <a:spLocks/>
          </p:cNvSpPr>
          <p:nvPr/>
        </p:nvSpPr>
        <p:spPr>
          <a:xfrm>
            <a:off x="3158725" y="1899381"/>
            <a:ext cx="5874545" cy="215919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bg1"/>
                </a:solidFill>
                <a:latin typeface="Bebas Neue" panose="020B0606020202050201" pitchFamily="34" charset="0"/>
                <a:ea typeface="Source Sans Pro Black" panose="020B0803030403020204" pitchFamily="34" charset="0"/>
              </a:rPr>
              <a:t>Exploratory Data Analysis</a:t>
            </a:r>
          </a:p>
        </p:txBody>
      </p:sp>
      <p:sp>
        <p:nvSpPr>
          <p:cNvPr id="5" name="Subtitle 8">
            <a:extLst>
              <a:ext uri="{FF2B5EF4-FFF2-40B4-BE49-F238E27FC236}">
                <a16:creationId xmlns:a16="http://schemas.microsoft.com/office/drawing/2014/main" id="{EA108C30-D01D-417F-A6DB-7E3E1A18283F}"/>
              </a:ext>
            </a:extLst>
          </p:cNvPr>
          <p:cNvSpPr txBox="1">
            <a:spLocks/>
          </p:cNvSpPr>
          <p:nvPr/>
        </p:nvSpPr>
        <p:spPr>
          <a:xfrm>
            <a:off x="2440973" y="4344017"/>
            <a:ext cx="7310050" cy="1212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spc="300" dirty="0">
                <a:solidFill>
                  <a:schemeClr val="bg1"/>
                </a:solidFill>
                <a:latin typeface="Lato" panose="020F0502020204030203" pitchFamily="34" charset="0"/>
                <a:ea typeface="Source Sans Pro" panose="020B0503030403020204" pitchFamily="34" charset="0"/>
              </a:rPr>
              <a:t>Gaining Insight Through Data </a:t>
            </a:r>
          </a:p>
          <a:p>
            <a:pPr marL="0" indent="0" algn="ctr">
              <a:buFont typeface="Arial" panose="020B0604020202020204" pitchFamily="34" charset="0"/>
              <a:buNone/>
            </a:pPr>
            <a:r>
              <a:rPr lang="en-US" sz="1800" spc="300" dirty="0">
                <a:solidFill>
                  <a:schemeClr val="bg1"/>
                </a:solidFill>
                <a:latin typeface="Lato" panose="020F0502020204030203" pitchFamily="34" charset="0"/>
                <a:ea typeface="Source Sans Pro" panose="020B0503030403020204" pitchFamily="34" charset="0"/>
              </a:rPr>
              <a:t>Preprocessing &amp; Visualization</a:t>
            </a:r>
          </a:p>
        </p:txBody>
      </p:sp>
      <p:grpSp>
        <p:nvGrpSpPr>
          <p:cNvPr id="8" name="Group 7">
            <a:extLst>
              <a:ext uri="{FF2B5EF4-FFF2-40B4-BE49-F238E27FC236}">
                <a16:creationId xmlns:a16="http://schemas.microsoft.com/office/drawing/2014/main" id="{62B3FCDF-458E-41F9-B50B-584CAA66AE49}"/>
              </a:ext>
            </a:extLst>
          </p:cNvPr>
          <p:cNvGrpSpPr/>
          <p:nvPr/>
        </p:nvGrpSpPr>
        <p:grpSpPr>
          <a:xfrm>
            <a:off x="8074626" y="3750345"/>
            <a:ext cx="1020748" cy="498703"/>
            <a:chOff x="4492546" y="1990497"/>
            <a:chExt cx="1020748" cy="498703"/>
          </a:xfrm>
        </p:grpSpPr>
        <p:cxnSp>
          <p:nvCxnSpPr>
            <p:cNvPr id="9" name="Straight Connector 8">
              <a:extLst>
                <a:ext uri="{FF2B5EF4-FFF2-40B4-BE49-F238E27FC236}">
                  <a16:creationId xmlns:a16="http://schemas.microsoft.com/office/drawing/2014/main" id="{A494C9AC-696B-46CC-9EF4-575192040433}"/>
                </a:ext>
              </a:extLst>
            </p:cNvPr>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611751-E931-4FD9-92E5-DE522A238FB1}"/>
                </a:ext>
              </a:extLst>
            </p:cNvPr>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6EB3EB0-D2A9-4C1D-994C-B7539F767E6F}"/>
              </a:ext>
            </a:extLst>
          </p:cNvPr>
          <p:cNvGrpSpPr/>
          <p:nvPr/>
        </p:nvGrpSpPr>
        <p:grpSpPr>
          <a:xfrm flipH="1" flipV="1">
            <a:off x="3096623" y="1380428"/>
            <a:ext cx="1020748" cy="498703"/>
            <a:chOff x="4492546" y="1990497"/>
            <a:chExt cx="1020748" cy="498703"/>
          </a:xfrm>
        </p:grpSpPr>
        <p:cxnSp>
          <p:nvCxnSpPr>
            <p:cNvPr id="13" name="Straight Connector 12">
              <a:extLst>
                <a:ext uri="{FF2B5EF4-FFF2-40B4-BE49-F238E27FC236}">
                  <a16:creationId xmlns:a16="http://schemas.microsoft.com/office/drawing/2014/main" id="{15716DD7-9C2C-419A-B2A2-0BBB0156832E}"/>
                </a:ext>
              </a:extLst>
            </p:cNvPr>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F2F8A-D2A8-432C-A9C0-B45630159E43}"/>
                </a:ext>
              </a:extLst>
            </p:cNvPr>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720367DE-0EA0-42E6-97D4-A6AA80414107}"/>
              </a:ext>
            </a:extLst>
          </p:cNvPr>
          <p:cNvSpPr txBox="1"/>
          <p:nvPr/>
        </p:nvSpPr>
        <p:spPr>
          <a:xfrm>
            <a:off x="2168431" y="6105431"/>
            <a:ext cx="8109039" cy="471924"/>
          </a:xfrm>
          <a:prstGeom prst="rect">
            <a:avLst/>
          </a:prstGeom>
          <a:noFill/>
        </p:spPr>
        <p:txBody>
          <a:bodyPr wrap="square" rtlCol="0">
            <a:spAutoFit/>
          </a:bodyPr>
          <a:lstStyle/>
          <a:p>
            <a:pPr algn="r">
              <a:lnSpc>
                <a:spcPct val="150000"/>
              </a:lnSpc>
            </a:pPr>
            <a:r>
              <a:rPr lang="zh-CN" altLang="en-US" sz="2800" baseline="30000" dirty="0">
                <a:latin typeface="Lato" panose="020F0502020204030203" pitchFamily="34" charset="0"/>
                <a:ea typeface="Source Sans Pro" panose="020B0503030403020204" pitchFamily="34" charset="0"/>
                <a:cs typeface="Lato" panose="020F0502020204030203" pitchFamily="34" charset="0"/>
              </a:rPr>
              <a:t>林成鍇</a:t>
            </a:r>
            <a:r>
              <a:rPr lang="en-US" altLang="zh-CN" sz="2800" baseline="30000" dirty="0">
                <a:latin typeface="Lato" panose="020F0502020204030203" pitchFamily="34" charset="0"/>
                <a:ea typeface="Source Sans Pro" panose="020B0503030403020204" pitchFamily="34" charset="0"/>
                <a:cs typeface="Lato" panose="020F0502020204030203" pitchFamily="34" charset="0"/>
              </a:rPr>
              <a:t> Julius Ling @ </a:t>
            </a:r>
            <a:r>
              <a:rPr lang="zh-CN" altLang="en-US" sz="2800" baseline="30000" dirty="0">
                <a:latin typeface="Lato" panose="020F0502020204030203" pitchFamily="34" charset="0"/>
                <a:ea typeface="Source Sans Pro" panose="020B0503030403020204" pitchFamily="34" charset="0"/>
                <a:cs typeface="Lato" panose="020F0502020204030203" pitchFamily="34" charset="0"/>
              </a:rPr>
              <a:t>國立成功大學大數據與</a:t>
            </a:r>
            <a:r>
              <a:rPr lang="en-US" altLang="zh-CN" sz="2800" baseline="30000" dirty="0">
                <a:latin typeface="Lato" panose="020F0502020204030203" pitchFamily="34" charset="0"/>
                <a:ea typeface="Source Sans Pro" panose="020B0503030403020204" pitchFamily="34" charset="0"/>
                <a:cs typeface="Lato" panose="020F0502020204030203" pitchFamily="34" charset="0"/>
              </a:rPr>
              <a:t>AI</a:t>
            </a:r>
            <a:r>
              <a:rPr lang="zh-CN" altLang="en-US" sz="2800" baseline="30000" dirty="0">
                <a:latin typeface="Lato" panose="020F0502020204030203" pitchFamily="34" charset="0"/>
                <a:ea typeface="Source Sans Pro" panose="020B0503030403020204" pitchFamily="34" charset="0"/>
                <a:cs typeface="Lato" panose="020F0502020204030203" pitchFamily="34" charset="0"/>
              </a:rPr>
              <a:t>研究中心</a:t>
            </a:r>
            <a:endParaRPr lang="en-GB" sz="2800" baseline="30000" dirty="0">
              <a:latin typeface="Lato" panose="020F0502020204030203" pitchFamily="34" charset="0"/>
              <a:ea typeface="Source Sans Pro" panose="020B0503030403020204" pitchFamily="34" charset="0"/>
              <a:cs typeface="Lato" panose="020F0502020204030203" pitchFamily="34" charset="0"/>
            </a:endParaRPr>
          </a:p>
        </p:txBody>
      </p:sp>
    </p:spTree>
    <p:extLst>
      <p:ext uri="{BB962C8B-B14F-4D97-AF65-F5344CB8AC3E}">
        <p14:creationId xmlns:p14="http://schemas.microsoft.com/office/powerpoint/2010/main" val="2870273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utlier detection and treatment with R | DataScience+">
            <a:extLst>
              <a:ext uri="{FF2B5EF4-FFF2-40B4-BE49-F238E27FC236}">
                <a16:creationId xmlns:a16="http://schemas.microsoft.com/office/drawing/2014/main" id="{F044D0C3-E322-4F4D-93CE-6B00A1BA2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56" y="959249"/>
            <a:ext cx="8442288" cy="422114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224D2AED-5134-433C-B349-6E9188C74F8A}"/>
              </a:ext>
            </a:extLst>
          </p:cNvPr>
          <p:cNvSpPr txBox="1">
            <a:spLocks/>
          </p:cNvSpPr>
          <p:nvPr/>
        </p:nvSpPr>
        <p:spPr>
          <a:xfrm>
            <a:off x="2668237" y="5306985"/>
            <a:ext cx="6855526" cy="6941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spc="225" dirty="0">
                <a:latin typeface="Lato" panose="020F0502020204030203" pitchFamily="34" charset="0"/>
                <a:ea typeface="Source Sans Pro" panose="020B0503030403020204" pitchFamily="34" charset="0"/>
              </a:rPr>
              <a:t>The sample mean and SD are affected under the </a:t>
            </a:r>
            <a:r>
              <a:rPr lang="en-US" altLang="zh-CN" sz="2000" spc="225" dirty="0">
                <a:solidFill>
                  <a:srgbClr val="C00000"/>
                </a:solidFill>
                <a:latin typeface="Lato" panose="020F0502020204030203" pitchFamily="34" charset="0"/>
                <a:ea typeface="Source Sans Pro" panose="020B0503030403020204" pitchFamily="34" charset="0"/>
              </a:rPr>
              <a:t>existence of outliers</a:t>
            </a:r>
            <a:r>
              <a:rPr lang="en-US" altLang="zh-CN" sz="2000" spc="225" dirty="0">
                <a:latin typeface="Lato" panose="020F0502020204030203" pitchFamily="34" charset="0"/>
                <a:ea typeface="Source Sans Pro" panose="020B0503030403020204" pitchFamily="34" charset="0"/>
              </a:rPr>
              <a:t>.</a:t>
            </a:r>
            <a:endParaRPr lang="en-US" sz="2000" spc="225"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313983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 wide data and long data in SAS - The DO Loop">
            <a:extLst>
              <a:ext uri="{FF2B5EF4-FFF2-40B4-BE49-F238E27FC236}">
                <a16:creationId xmlns:a16="http://schemas.microsoft.com/office/drawing/2014/main" id="{06C02D92-EE45-48D8-9629-C57C22088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237" y="1272308"/>
            <a:ext cx="4359763" cy="431338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4B17CCCF-FCDA-4B9B-B861-46B823057D61}"/>
              </a:ext>
            </a:extLst>
          </p:cNvPr>
          <p:cNvSpPr txBox="1">
            <a:spLocks/>
          </p:cNvSpPr>
          <p:nvPr/>
        </p:nvSpPr>
        <p:spPr>
          <a:xfrm>
            <a:off x="6792769" y="3056429"/>
            <a:ext cx="4564479" cy="92551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Data Reshape</a:t>
            </a:r>
          </a:p>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(from Wide to Long Format)</a:t>
            </a:r>
          </a:p>
        </p:txBody>
      </p:sp>
    </p:spTree>
    <p:extLst>
      <p:ext uri="{BB962C8B-B14F-4D97-AF65-F5344CB8AC3E}">
        <p14:creationId xmlns:p14="http://schemas.microsoft.com/office/powerpoint/2010/main" val="983455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How to Make Sense of the (Not Provided) Search Keywords in Google Analytics  | ZoomOwl">
            <a:extLst>
              <a:ext uri="{FF2B5EF4-FFF2-40B4-BE49-F238E27FC236}">
                <a16:creationId xmlns:a16="http://schemas.microsoft.com/office/drawing/2014/main" id="{6837D853-4576-4B14-BB6D-C4E63E064C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14"/>
          <a:stretch/>
        </p:blipFill>
        <p:spPr bwMode="auto">
          <a:xfrm>
            <a:off x="2513936" y="1219078"/>
            <a:ext cx="7164127" cy="4029075"/>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2D8503C7-E941-43BF-B732-2F4D4D7B62C6}"/>
              </a:ext>
            </a:extLst>
          </p:cNvPr>
          <p:cNvSpPr txBox="1">
            <a:spLocks/>
          </p:cNvSpPr>
          <p:nvPr/>
        </p:nvSpPr>
        <p:spPr>
          <a:xfrm>
            <a:off x="2677223" y="5402904"/>
            <a:ext cx="700084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spc="300" dirty="0">
                <a:latin typeface="Lato" panose="020F0502020204030203" pitchFamily="34" charset="0"/>
                <a:ea typeface="Source Sans Pro" panose="020B0503030403020204" pitchFamily="34" charset="0"/>
              </a:rPr>
              <a:t>Missing Data Handling</a:t>
            </a:r>
          </a:p>
        </p:txBody>
      </p:sp>
      <p:sp>
        <p:nvSpPr>
          <p:cNvPr id="6" name="Subtitle 8">
            <a:extLst>
              <a:ext uri="{FF2B5EF4-FFF2-40B4-BE49-F238E27FC236}">
                <a16:creationId xmlns:a16="http://schemas.microsoft.com/office/drawing/2014/main" id="{16250340-C25F-407E-A91E-83E347A2DF65}"/>
              </a:ext>
            </a:extLst>
          </p:cNvPr>
          <p:cNvSpPr txBox="1">
            <a:spLocks/>
          </p:cNvSpPr>
          <p:nvPr/>
        </p:nvSpPr>
        <p:spPr>
          <a:xfrm>
            <a:off x="4923693" y="6510218"/>
            <a:ext cx="7268308" cy="1187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CN" sz="1600" i="1" dirty="0">
                <a:hlinkClick r:id="rId3"/>
              </a:rPr>
              <a:t>Null &amp; Missing Data in Python</a:t>
            </a:r>
            <a:endParaRPr lang="en-US" sz="1600" i="1" dirty="0"/>
          </a:p>
        </p:txBody>
      </p:sp>
    </p:spTree>
    <p:extLst>
      <p:ext uri="{BB962C8B-B14F-4D97-AF65-F5344CB8AC3E}">
        <p14:creationId xmlns:p14="http://schemas.microsoft.com/office/powerpoint/2010/main" val="1289984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ssing Data Conundrum: Exploration and Imputation Techniques | by Wale  Akinfaderin | IBM Watson Data | Medium">
            <a:extLst>
              <a:ext uri="{FF2B5EF4-FFF2-40B4-BE49-F238E27FC236}">
                <a16:creationId xmlns:a16="http://schemas.microsoft.com/office/drawing/2014/main" id="{D190538B-5BC3-4B8A-BF02-00DCC30C5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69" y="890709"/>
            <a:ext cx="9897661" cy="476067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26458E7D-C278-488F-B89F-E8E6D66E3BF5}"/>
              </a:ext>
            </a:extLst>
          </p:cNvPr>
          <p:cNvSpPr txBox="1">
            <a:spLocks/>
          </p:cNvSpPr>
          <p:nvPr/>
        </p:nvSpPr>
        <p:spPr>
          <a:xfrm>
            <a:off x="2821354" y="5597377"/>
            <a:ext cx="811237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spc="300" dirty="0">
                <a:latin typeface="Lato" panose="020F0502020204030203" pitchFamily="34" charset="0"/>
                <a:ea typeface="Source Sans Pro" panose="020B0503030403020204" pitchFamily="34" charset="0"/>
              </a:rPr>
              <a:t>Missing Data Visualization with </a:t>
            </a:r>
            <a:r>
              <a:rPr lang="en-US" altLang="zh-CN" sz="2400" i="1" spc="300" dirty="0" err="1">
                <a:latin typeface="Lato" panose="020F0502020204030203" pitchFamily="34" charset="0"/>
                <a:ea typeface="Source Sans Pro" panose="020B0503030403020204" pitchFamily="34" charset="0"/>
              </a:rPr>
              <a:t>m</a:t>
            </a:r>
            <a:r>
              <a:rPr lang="en-US" sz="2400" i="1" spc="300" dirty="0" err="1">
                <a:latin typeface="Lato" panose="020F0502020204030203" pitchFamily="34" charset="0"/>
                <a:ea typeface="Source Sans Pro" panose="020B0503030403020204" pitchFamily="34" charset="0"/>
              </a:rPr>
              <a:t>issingno</a:t>
            </a:r>
            <a:endParaRPr lang="en-US" sz="2400" i="1" spc="300" dirty="0">
              <a:latin typeface="Lato" panose="020F0502020204030203" pitchFamily="34" charset="0"/>
              <a:ea typeface="Source Sans Pro" panose="020B0503030403020204" pitchFamily="34" charset="0"/>
            </a:endParaRPr>
          </a:p>
        </p:txBody>
      </p:sp>
      <p:sp>
        <p:nvSpPr>
          <p:cNvPr id="6" name="Subtitle 8">
            <a:extLst>
              <a:ext uri="{FF2B5EF4-FFF2-40B4-BE49-F238E27FC236}">
                <a16:creationId xmlns:a16="http://schemas.microsoft.com/office/drawing/2014/main" id="{6A0625A9-56DE-49E6-A996-3BA351F8BCCE}"/>
              </a:ext>
            </a:extLst>
          </p:cNvPr>
          <p:cNvSpPr txBox="1">
            <a:spLocks/>
          </p:cNvSpPr>
          <p:nvPr/>
        </p:nvSpPr>
        <p:spPr>
          <a:xfrm>
            <a:off x="4923693" y="6510218"/>
            <a:ext cx="7268308" cy="1187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CN" sz="1600" i="1" dirty="0" err="1">
                <a:hlinkClick r:id="rId3"/>
              </a:rPr>
              <a:t>Github-missingno</a:t>
            </a:r>
            <a:endParaRPr lang="en-US" sz="1600" i="1" dirty="0"/>
          </a:p>
        </p:txBody>
      </p:sp>
    </p:spTree>
    <p:extLst>
      <p:ext uri="{BB962C8B-B14F-4D97-AF65-F5344CB8AC3E}">
        <p14:creationId xmlns:p14="http://schemas.microsoft.com/office/powerpoint/2010/main" val="4140029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A0664-5158-473D-B4A8-328D8829D22C}"/>
              </a:ext>
            </a:extLst>
          </p:cNvPr>
          <p:cNvSpPr/>
          <p:nvPr/>
        </p:nvSpPr>
        <p:spPr>
          <a:xfrm>
            <a:off x="3337169" y="6519446"/>
            <a:ext cx="8854831" cy="338554"/>
          </a:xfrm>
          <a:prstGeom prst="rect">
            <a:avLst/>
          </a:prstGeom>
        </p:spPr>
        <p:txBody>
          <a:bodyPr wrap="square">
            <a:spAutoFit/>
          </a:bodyPr>
          <a:lstStyle/>
          <a:p>
            <a:r>
              <a:rPr lang="en-US" sz="1600" i="1" dirty="0">
                <a:latin typeface="Inter"/>
              </a:rPr>
              <a:t>Handling Missing Data by Maximum Likelihood"—Paul D. Allison, Statistical Horizons, Haverford, PA, USA</a:t>
            </a:r>
            <a:endParaRPr lang="en-US" sz="1600" i="1" dirty="0"/>
          </a:p>
        </p:txBody>
      </p:sp>
      <p:grpSp>
        <p:nvGrpSpPr>
          <p:cNvPr id="2" name="Group 1">
            <a:extLst>
              <a:ext uri="{FF2B5EF4-FFF2-40B4-BE49-F238E27FC236}">
                <a16:creationId xmlns:a16="http://schemas.microsoft.com/office/drawing/2014/main" id="{DF8BF41A-118B-4797-84A5-37AEFDFA4A13}"/>
              </a:ext>
            </a:extLst>
          </p:cNvPr>
          <p:cNvGrpSpPr/>
          <p:nvPr/>
        </p:nvGrpSpPr>
        <p:grpSpPr>
          <a:xfrm>
            <a:off x="2330440" y="1102211"/>
            <a:ext cx="7531120" cy="4325876"/>
            <a:chOff x="2065300" y="938087"/>
            <a:chExt cx="7531120" cy="4325876"/>
          </a:xfrm>
        </p:grpSpPr>
        <p:grpSp>
          <p:nvGrpSpPr>
            <p:cNvPr id="16" name="Group 15">
              <a:extLst>
                <a:ext uri="{FF2B5EF4-FFF2-40B4-BE49-F238E27FC236}">
                  <a16:creationId xmlns:a16="http://schemas.microsoft.com/office/drawing/2014/main" id="{7E8E5601-75E2-40B6-9A02-1F7D59565DCF}"/>
                </a:ext>
              </a:extLst>
            </p:cNvPr>
            <p:cNvGrpSpPr/>
            <p:nvPr/>
          </p:nvGrpSpPr>
          <p:grpSpPr>
            <a:xfrm>
              <a:off x="2065300" y="938087"/>
              <a:ext cx="5341646" cy="4007608"/>
              <a:chOff x="3425177" y="1425196"/>
              <a:chExt cx="5341646" cy="4007608"/>
            </a:xfrm>
          </p:grpSpPr>
          <p:grpSp>
            <p:nvGrpSpPr>
              <p:cNvPr id="15" name="Group 14">
                <a:extLst>
                  <a:ext uri="{FF2B5EF4-FFF2-40B4-BE49-F238E27FC236}">
                    <a16:creationId xmlns:a16="http://schemas.microsoft.com/office/drawing/2014/main" id="{1D7DF12A-95A6-48BD-A04B-82B113A41723}"/>
                  </a:ext>
                </a:extLst>
              </p:cNvPr>
              <p:cNvGrpSpPr/>
              <p:nvPr/>
            </p:nvGrpSpPr>
            <p:grpSpPr>
              <a:xfrm>
                <a:off x="3425177" y="1425196"/>
                <a:ext cx="5341646" cy="4007608"/>
                <a:chOff x="3222600" y="1672493"/>
                <a:chExt cx="5341646" cy="4007608"/>
              </a:xfrm>
            </p:grpSpPr>
            <p:sp>
              <p:nvSpPr>
                <p:cNvPr id="5" name="Oval 4">
                  <a:extLst>
                    <a:ext uri="{FF2B5EF4-FFF2-40B4-BE49-F238E27FC236}">
                      <a16:creationId xmlns:a16="http://schemas.microsoft.com/office/drawing/2014/main" id="{D461E859-BB1B-43B9-AD6F-1BF46BC4B7D3}"/>
                    </a:ext>
                  </a:extLst>
                </p:cNvPr>
                <p:cNvSpPr/>
                <p:nvPr/>
              </p:nvSpPr>
              <p:spPr>
                <a:xfrm>
                  <a:off x="3222600" y="5341547"/>
                  <a:ext cx="338554" cy="3385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4CE26AE-A58D-4969-A655-BC32C943A3E4}"/>
                    </a:ext>
                  </a:extLst>
                </p:cNvPr>
                <p:cNvSpPr/>
                <p:nvPr/>
              </p:nvSpPr>
              <p:spPr>
                <a:xfrm>
                  <a:off x="8225692" y="1672493"/>
                  <a:ext cx="338554" cy="3385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5413316-CE82-4935-BB8E-DBDD825B5897}"/>
                    </a:ext>
                  </a:extLst>
                </p:cNvPr>
                <p:cNvCxnSpPr>
                  <a:cxnSpLocks/>
                  <a:stCxn id="5" idx="7"/>
                  <a:endCxn id="6" idx="3"/>
                </p:cNvCxnSpPr>
                <p:nvPr/>
              </p:nvCxnSpPr>
              <p:spPr>
                <a:xfrm flipV="1">
                  <a:off x="3511574" y="1961467"/>
                  <a:ext cx="4763698" cy="3429660"/>
                </a:xfrm>
                <a:prstGeom prst="line">
                  <a:avLst/>
                </a:prstGeom>
                <a:ln w="28575">
                  <a:prstDash val="sysDash"/>
                </a:ln>
              </p:spPr>
              <p:style>
                <a:lnRef idx="1">
                  <a:schemeClr val="dk1"/>
                </a:lnRef>
                <a:fillRef idx="0">
                  <a:schemeClr val="dk1"/>
                </a:fillRef>
                <a:effectRef idx="0">
                  <a:schemeClr val="dk1"/>
                </a:effectRef>
                <a:fontRef idx="minor">
                  <a:schemeClr val="tx1"/>
                </a:fontRef>
              </p:style>
            </p:cxnSp>
          </p:grpSp>
          <p:sp>
            <p:nvSpPr>
              <p:cNvPr id="7" name="Oval 6">
                <a:extLst>
                  <a:ext uri="{FF2B5EF4-FFF2-40B4-BE49-F238E27FC236}">
                    <a16:creationId xmlns:a16="http://schemas.microsoft.com/office/drawing/2014/main" id="{09D19B6A-C8C4-4FAE-B271-998882E63689}"/>
                  </a:ext>
                </a:extLst>
              </p:cNvPr>
              <p:cNvSpPr/>
              <p:nvPr/>
            </p:nvSpPr>
            <p:spPr>
              <a:xfrm>
                <a:off x="5926723" y="3259723"/>
                <a:ext cx="338554" cy="338554"/>
              </a:xfrm>
              <a:prstGeom prst="ellipse">
                <a:avLst/>
              </a:prstGeom>
              <a:solidFill>
                <a:schemeClr val="bg1"/>
              </a:solidFill>
              <a:ln>
                <a:prstDash val="lg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 name="Subtitle 8">
              <a:extLst>
                <a:ext uri="{FF2B5EF4-FFF2-40B4-BE49-F238E27FC236}">
                  <a16:creationId xmlns:a16="http://schemas.microsoft.com/office/drawing/2014/main" id="{5C43ADA8-A4A6-465B-8ECB-285F92B02E7E}"/>
                </a:ext>
              </a:extLst>
            </p:cNvPr>
            <p:cNvSpPr txBox="1">
              <a:spLocks/>
            </p:cNvSpPr>
            <p:nvPr/>
          </p:nvSpPr>
          <p:spPr>
            <a:xfrm>
              <a:off x="2595580" y="4338453"/>
              <a:ext cx="700084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spc="300" dirty="0">
                  <a:latin typeface="Lato" panose="020F0502020204030203" pitchFamily="34" charset="0"/>
                  <a:ea typeface="Source Sans Pro" panose="020B0503030403020204" pitchFamily="34" charset="0"/>
                </a:rPr>
                <a:t>Interpolation </a:t>
              </a:r>
              <a:r>
                <a:rPr lang="en-US" altLang="zh-CN" sz="2400" spc="300" dirty="0">
                  <a:latin typeface="Lato" panose="020F0502020204030203" pitchFamily="34" charset="0"/>
                  <a:ea typeface="Source Sans Pro" panose="020B0503030403020204" pitchFamily="34" charset="0"/>
                </a:rPr>
                <a:t>/ Imputation</a:t>
              </a:r>
              <a:endParaRPr lang="en-US" sz="2400" spc="300" dirty="0">
                <a:latin typeface="Lato" panose="020F0502020204030203" pitchFamily="34" charset="0"/>
                <a:ea typeface="Source Sans Pro" panose="020B0503030403020204" pitchFamily="34" charset="0"/>
              </a:endParaRPr>
            </a:p>
          </p:txBody>
        </p:sp>
      </p:grpSp>
    </p:spTree>
    <p:extLst>
      <p:ext uri="{BB962C8B-B14F-4D97-AF65-F5344CB8AC3E}">
        <p14:creationId xmlns:p14="http://schemas.microsoft.com/office/powerpoint/2010/main" val="419777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DF017CA8-BD61-4303-9091-F0951175F2C6}"/>
              </a:ext>
            </a:extLst>
          </p:cNvPr>
          <p:cNvSpPr txBox="1">
            <a:spLocks/>
          </p:cNvSpPr>
          <p:nvPr/>
        </p:nvSpPr>
        <p:spPr>
          <a:xfrm>
            <a:off x="3470685" y="834795"/>
            <a:ext cx="5250630" cy="6941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spc="225" dirty="0">
                <a:latin typeface="Lato" panose="020F0502020204030203" pitchFamily="34" charset="0"/>
                <a:ea typeface="Source Sans Pro" panose="020B0503030403020204" pitchFamily="34" charset="0"/>
              </a:rPr>
              <a:t>Methods</a:t>
            </a:r>
            <a:r>
              <a:rPr lang="zh-CN" altLang="en-US" sz="2400" spc="225" dirty="0">
                <a:latin typeface="Lato" panose="020F0502020204030203" pitchFamily="34" charset="0"/>
                <a:ea typeface="Source Sans Pro" panose="020B0503030403020204" pitchFamily="34" charset="0"/>
              </a:rPr>
              <a:t> </a:t>
            </a:r>
            <a:r>
              <a:rPr lang="en-US" altLang="zh-CN" sz="2400" spc="225" dirty="0">
                <a:latin typeface="Lato" panose="020F0502020204030203" pitchFamily="34" charset="0"/>
                <a:ea typeface="Source Sans Pro" panose="020B0503030403020204" pitchFamily="34" charset="0"/>
              </a:rPr>
              <a:t>of</a:t>
            </a:r>
            <a:r>
              <a:rPr lang="zh-CN" altLang="en-US" sz="2400" spc="225" dirty="0">
                <a:latin typeface="Lato" panose="020F0502020204030203" pitchFamily="34" charset="0"/>
                <a:ea typeface="Source Sans Pro" panose="020B0503030403020204" pitchFamily="34" charset="0"/>
              </a:rPr>
              <a:t> </a:t>
            </a:r>
            <a:r>
              <a:rPr lang="en-US" altLang="zh-CN" sz="2400" spc="225" dirty="0">
                <a:latin typeface="Lato" panose="020F0502020204030203" pitchFamily="34" charset="0"/>
                <a:ea typeface="Source Sans Pro" panose="020B0503030403020204" pitchFamily="34" charset="0"/>
              </a:rPr>
              <a:t>interpolation</a:t>
            </a:r>
            <a:endParaRPr lang="en-US" sz="2400" spc="225" dirty="0">
              <a:latin typeface="Lato" panose="020F0502020204030203" pitchFamily="34" charset="0"/>
              <a:ea typeface="Source Sans Pro" panose="020B0503030403020204" pitchFamily="34" charset="0"/>
            </a:endParaRPr>
          </a:p>
        </p:txBody>
      </p:sp>
      <p:sp>
        <p:nvSpPr>
          <p:cNvPr id="4" name="Subtitle 8">
            <a:extLst>
              <a:ext uri="{FF2B5EF4-FFF2-40B4-BE49-F238E27FC236}">
                <a16:creationId xmlns:a16="http://schemas.microsoft.com/office/drawing/2014/main" id="{DF3B0DB8-8DC1-4107-9BC0-2235834F306A}"/>
              </a:ext>
            </a:extLst>
          </p:cNvPr>
          <p:cNvSpPr txBox="1">
            <a:spLocks/>
          </p:cNvSpPr>
          <p:nvPr/>
        </p:nvSpPr>
        <p:spPr>
          <a:xfrm>
            <a:off x="1728186" y="1697605"/>
            <a:ext cx="8987162" cy="249551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spc="225" dirty="0">
                <a:solidFill>
                  <a:schemeClr val="bg1">
                    <a:lumMod val="65000"/>
                  </a:schemeClr>
                </a:solidFill>
                <a:latin typeface="Lato" panose="020F0502020204030203" pitchFamily="34" charset="0"/>
                <a:ea typeface="Source Sans Pro" panose="020B0503030403020204" pitchFamily="34" charset="0"/>
              </a:rPr>
              <a:t>補</a:t>
            </a:r>
            <a:r>
              <a:rPr lang="en-US" altLang="zh-CN" sz="1600" spc="225" dirty="0">
                <a:solidFill>
                  <a:schemeClr val="bg1">
                    <a:lumMod val="65000"/>
                  </a:schemeClr>
                </a:solidFill>
                <a:latin typeface="Lato" panose="020F0502020204030203" pitchFamily="34" charset="0"/>
                <a:ea typeface="Source Sans Pro" panose="020B0503030403020204" pitchFamily="34" charset="0"/>
              </a:rPr>
              <a:t>0</a:t>
            </a:r>
            <a:r>
              <a:rPr lang="zh-CN" altLang="en-US" sz="1600" spc="225" dirty="0">
                <a:solidFill>
                  <a:schemeClr val="bg1">
                    <a:lumMod val="65000"/>
                  </a:schemeClr>
                </a:solidFill>
                <a:latin typeface="Lato" panose="020F0502020204030203" pitchFamily="34" charset="0"/>
                <a:ea typeface="Source Sans Pro" panose="020B0503030403020204" pitchFamily="34" charset="0"/>
              </a:rPr>
              <a:t>（最爛的方法！）</a:t>
            </a:r>
            <a:endParaRPr lang="en-US" altLang="zh-CN" sz="1600" spc="225" dirty="0">
              <a:solidFill>
                <a:schemeClr val="bg1">
                  <a:lumMod val="65000"/>
                </a:schemeClr>
              </a:solidFill>
              <a:latin typeface="Lato" panose="020F0502020204030203" pitchFamily="34" charset="0"/>
              <a:ea typeface="Source Sans Pro" panose="020B0503030403020204" pitchFamily="34" charset="0"/>
            </a:endParaRPr>
          </a:p>
          <a:p>
            <a:r>
              <a:rPr lang="zh-CN" altLang="en-US" sz="1600" spc="225" dirty="0">
                <a:latin typeface="Lato" panose="020F0502020204030203" pitchFamily="34" charset="0"/>
                <a:ea typeface="Source Sans Pro" panose="020B0503030403020204" pitchFamily="34" charset="0"/>
              </a:rPr>
              <a:t>補平均值 或 中位數 或 衆數 （最方便的方法，但是會有統計上的偏差）</a:t>
            </a:r>
            <a:endParaRPr lang="en-US" altLang="zh-CN" sz="1600" spc="225" dirty="0">
              <a:latin typeface="Lato" panose="020F0502020204030203" pitchFamily="34" charset="0"/>
              <a:ea typeface="Source Sans Pro" panose="020B0503030403020204" pitchFamily="34" charset="0"/>
            </a:endParaRPr>
          </a:p>
          <a:p>
            <a:r>
              <a:rPr lang="zh-CN" altLang="en-US" sz="1600" spc="225" dirty="0">
                <a:latin typeface="Lato" panose="020F0502020204030203" pitchFamily="34" charset="0"/>
                <a:ea typeface="Source Sans Pro" panose="020B0503030403020204" pitchFamily="34" charset="0"/>
              </a:rPr>
              <a:t>補“自己鄰居間的平均值” （要考慮到資料本身的屬性</a:t>
            </a:r>
            <a:r>
              <a:rPr lang="en-US" altLang="zh-CN" sz="1600" spc="225" dirty="0">
                <a:latin typeface="Lato" panose="020F0502020204030203" pitchFamily="34" charset="0"/>
                <a:ea typeface="Source Sans Pro" panose="020B0503030403020204" pitchFamily="34" charset="0"/>
              </a:rPr>
              <a:t>, </a:t>
            </a:r>
            <a:r>
              <a:rPr lang="zh-CN" altLang="en-US" sz="1600" spc="225" dirty="0">
                <a:latin typeface="Lato" panose="020F0502020204030203" pitchFamily="34" charset="0"/>
                <a:ea typeface="Source Sans Pro" panose="020B0503030403020204" pitchFamily="34" charset="0"/>
              </a:rPr>
              <a:t>實務上以</a:t>
            </a:r>
            <a:r>
              <a:rPr lang="en-US" altLang="zh-CN" sz="1600" spc="225" dirty="0">
                <a:latin typeface="Lato" panose="020F0502020204030203" pitchFamily="34" charset="0"/>
                <a:ea typeface="Source Sans Pro" panose="020B0503030403020204" pitchFamily="34" charset="0"/>
              </a:rPr>
              <a:t>KNN</a:t>
            </a:r>
            <a:r>
              <a:rPr lang="zh-CN" altLang="en-US" sz="1600" spc="225" dirty="0">
                <a:latin typeface="Lato" panose="020F0502020204030203" pitchFamily="34" charset="0"/>
                <a:ea typeface="Source Sans Pro" panose="020B0503030403020204" pitchFamily="34" charset="0"/>
              </a:rPr>
              <a:t>演算法來插補）</a:t>
            </a:r>
            <a:endParaRPr lang="en-US" altLang="zh-CN" sz="1600" spc="225" dirty="0">
              <a:latin typeface="Lato" panose="020F0502020204030203" pitchFamily="34" charset="0"/>
              <a:ea typeface="Source Sans Pro" panose="020B0503030403020204" pitchFamily="34" charset="0"/>
            </a:endParaRPr>
          </a:p>
          <a:p>
            <a:r>
              <a:rPr lang="zh-CN" altLang="en-US" sz="1600" spc="225" dirty="0">
                <a:latin typeface="Lato" panose="020F0502020204030203" pitchFamily="34" charset="0"/>
                <a:ea typeface="Source Sans Pro" panose="020B0503030403020204" pitchFamily="34" charset="0"/>
              </a:rPr>
              <a:t>從別的資料來源試圖找出真實值（很常時候不實際）</a:t>
            </a:r>
            <a:endParaRPr lang="en-US" altLang="zh-CN" sz="1600" spc="225" dirty="0">
              <a:latin typeface="Lato" panose="020F0502020204030203" pitchFamily="34" charset="0"/>
              <a:ea typeface="Source Sans Pro" panose="020B0503030403020204" pitchFamily="34" charset="0"/>
            </a:endParaRPr>
          </a:p>
          <a:p>
            <a:endParaRPr lang="en-US" sz="1600" spc="225" dirty="0">
              <a:latin typeface="Lato" panose="020F0502020204030203" pitchFamily="34" charset="0"/>
              <a:ea typeface="Source Sans Pro" panose="020B0503030403020204" pitchFamily="34" charset="0"/>
            </a:endParaRPr>
          </a:p>
          <a:p>
            <a:r>
              <a:rPr lang="zh-CN" altLang="en-US" sz="1600" spc="225" dirty="0">
                <a:latin typeface="Lato" panose="020F0502020204030203" pitchFamily="34" charset="0"/>
                <a:ea typeface="Source Sans Pro" panose="020B0503030403020204" pitchFamily="34" charset="0"/>
              </a:rPr>
              <a:t>直接把有缺失值的資料刪掉（會有統計上的偏差，而且可能使樣本數目大大減少）</a:t>
            </a:r>
            <a:endParaRPr lang="en-US" sz="1600" spc="225" dirty="0">
              <a:latin typeface="Lato" panose="020F0502020204030203" pitchFamily="34" charset="0"/>
              <a:ea typeface="Source Sans Pro" panose="020B0503030403020204" pitchFamily="34" charset="0"/>
            </a:endParaRPr>
          </a:p>
        </p:txBody>
      </p:sp>
      <p:grpSp>
        <p:nvGrpSpPr>
          <p:cNvPr id="2" name="Group 1">
            <a:extLst>
              <a:ext uri="{FF2B5EF4-FFF2-40B4-BE49-F238E27FC236}">
                <a16:creationId xmlns:a16="http://schemas.microsoft.com/office/drawing/2014/main" id="{50B6C841-C303-40F6-A156-384456B93AB9}"/>
              </a:ext>
            </a:extLst>
          </p:cNvPr>
          <p:cNvGrpSpPr/>
          <p:nvPr/>
        </p:nvGrpSpPr>
        <p:grpSpPr>
          <a:xfrm>
            <a:off x="3136734" y="3809582"/>
            <a:ext cx="6433434" cy="2764333"/>
            <a:chOff x="3841964" y="3916616"/>
            <a:chExt cx="4260389" cy="1830614"/>
          </a:xfrm>
        </p:grpSpPr>
        <p:pic>
          <p:nvPicPr>
            <p:cNvPr id="4100" name="Picture 4" descr="Divide scatter plot into chunks and calculate means - Stack Overflow">
              <a:extLst>
                <a:ext uri="{FF2B5EF4-FFF2-40B4-BE49-F238E27FC236}">
                  <a16:creationId xmlns:a16="http://schemas.microsoft.com/office/drawing/2014/main" id="{7707BA09-219C-4810-A201-FE8907768C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1964" y="3916616"/>
              <a:ext cx="1830614" cy="183061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ython Machine Learning Scatter Plot">
              <a:extLst>
                <a:ext uri="{FF2B5EF4-FFF2-40B4-BE49-F238E27FC236}">
                  <a16:creationId xmlns:a16="http://schemas.microsoft.com/office/drawing/2014/main" id="{76363A8E-1AAD-4D97-8418-7E3662DE5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2577" y="3918239"/>
              <a:ext cx="2429776" cy="18223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77269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看情況- 萌典">
            <a:extLst>
              <a:ext uri="{FF2B5EF4-FFF2-40B4-BE49-F238E27FC236}">
                <a16:creationId xmlns:a16="http://schemas.microsoft.com/office/drawing/2014/main" id="{EC6E2CC7-2068-4293-9805-E07FCDFF6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039242"/>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AB00BDE5-B842-4A51-B5BC-27E878FF484C}"/>
              </a:ext>
            </a:extLst>
          </p:cNvPr>
          <p:cNvSpPr txBox="1">
            <a:spLocks/>
          </p:cNvSpPr>
          <p:nvPr/>
        </p:nvSpPr>
        <p:spPr>
          <a:xfrm>
            <a:off x="3105387" y="1656888"/>
            <a:ext cx="5981225" cy="6941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225" dirty="0">
                <a:latin typeface="Lato" panose="020F0502020204030203" pitchFamily="34" charset="0"/>
                <a:ea typeface="Source Sans Pro" panose="020B0503030403020204" pitchFamily="34" charset="0"/>
              </a:rPr>
              <a:t>What is the best way to interpolate</a:t>
            </a:r>
            <a:r>
              <a:rPr lang="zh-CN" altLang="en-US" sz="2400" spc="225" dirty="0">
                <a:latin typeface="Lato" panose="020F0502020204030203" pitchFamily="34" charset="0"/>
                <a:ea typeface="Source Sans Pro" panose="020B0503030403020204" pitchFamily="34" charset="0"/>
              </a:rPr>
              <a:t>？</a:t>
            </a:r>
            <a:endParaRPr lang="en-US" sz="2400" spc="225"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34265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The Randomized Response Technique - SAGE Research Methods">
            <a:extLst>
              <a:ext uri="{FF2B5EF4-FFF2-40B4-BE49-F238E27FC236}">
                <a16:creationId xmlns:a16="http://schemas.microsoft.com/office/drawing/2014/main" id="{74467F09-CA8E-41A3-96E7-DEA6C95D2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307" y="1941174"/>
            <a:ext cx="7013850" cy="4020678"/>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C08BA926-4A27-4AFE-8E5B-F37D539C97D1}"/>
              </a:ext>
            </a:extLst>
          </p:cNvPr>
          <p:cNvSpPr txBox="1">
            <a:spLocks/>
          </p:cNvSpPr>
          <p:nvPr/>
        </p:nvSpPr>
        <p:spPr>
          <a:xfrm>
            <a:off x="2948322" y="638852"/>
            <a:ext cx="6295356" cy="149785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225" dirty="0">
                <a:latin typeface="Lato" panose="020F0502020204030203" pitchFamily="34" charset="0"/>
                <a:ea typeface="Source Sans Pro" panose="020B0503030403020204" pitchFamily="34" charset="0"/>
              </a:rPr>
              <a:t>Sensitive Issues Peeping &amp;</a:t>
            </a:r>
          </a:p>
          <a:p>
            <a:pPr marL="0" indent="0" algn="ctr">
              <a:buNone/>
            </a:pPr>
            <a:r>
              <a:rPr lang="en-US" altLang="zh-CN" sz="2400" spc="225" dirty="0">
                <a:latin typeface="Lato" panose="020F0502020204030203" pitchFamily="34" charset="0"/>
                <a:ea typeface="Source Sans Pro" panose="020B0503030403020204" pitchFamily="34" charset="0"/>
              </a:rPr>
              <a:t>Randomized Response Paradigm</a:t>
            </a:r>
            <a:endParaRPr lang="en-US" sz="2400" spc="225" dirty="0">
              <a:latin typeface="Lato" panose="020F0502020204030203" pitchFamily="34" charset="0"/>
              <a:ea typeface="Source Sans Pro" panose="020B0503030403020204" pitchFamily="34" charset="0"/>
            </a:endParaRPr>
          </a:p>
        </p:txBody>
      </p:sp>
      <p:sp>
        <p:nvSpPr>
          <p:cNvPr id="3" name="Rectangle 2">
            <a:extLst>
              <a:ext uri="{FF2B5EF4-FFF2-40B4-BE49-F238E27FC236}">
                <a16:creationId xmlns:a16="http://schemas.microsoft.com/office/drawing/2014/main" id="{620BD83A-E16C-4AE0-911C-5F1BD2506804}"/>
              </a:ext>
            </a:extLst>
          </p:cNvPr>
          <p:cNvSpPr/>
          <p:nvPr/>
        </p:nvSpPr>
        <p:spPr>
          <a:xfrm>
            <a:off x="5337103" y="2071396"/>
            <a:ext cx="2071396" cy="34429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B5BEF9A-BCB6-4C07-A67E-7C0E0012118E}"/>
              </a:ext>
            </a:extLst>
          </p:cNvPr>
          <p:cNvSpPr txBox="1"/>
          <p:nvPr/>
        </p:nvSpPr>
        <p:spPr>
          <a:xfrm>
            <a:off x="1580821" y="4987939"/>
            <a:ext cx="3756282" cy="400110"/>
          </a:xfrm>
          <a:prstGeom prst="rect">
            <a:avLst/>
          </a:prstGeom>
          <a:noFill/>
        </p:spPr>
        <p:txBody>
          <a:bodyPr wrap="square">
            <a:spAutoFit/>
          </a:bodyPr>
          <a:lstStyle/>
          <a:p>
            <a:r>
              <a:rPr lang="en-US" altLang="zh-CN" sz="2000" b="0" i="0" dirty="0">
                <a:solidFill>
                  <a:srgbClr val="292929"/>
                </a:solidFill>
                <a:effectLst/>
                <a:latin typeface="charter"/>
              </a:rPr>
              <a:t>How you build up the reassurance</a:t>
            </a:r>
            <a:endParaRPr lang="en-US" sz="2000" dirty="0"/>
          </a:p>
        </p:txBody>
      </p:sp>
    </p:spTree>
    <p:extLst>
      <p:ext uri="{BB962C8B-B14F-4D97-AF65-F5344CB8AC3E}">
        <p14:creationId xmlns:p14="http://schemas.microsoft.com/office/powerpoint/2010/main" val="1582300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balanced Datasets &amp;amp; What To Do About Them | by German Lahera | Strands  Tech Corner | Medium">
            <a:extLst>
              <a:ext uri="{FF2B5EF4-FFF2-40B4-BE49-F238E27FC236}">
                <a16:creationId xmlns:a16="http://schemas.microsoft.com/office/drawing/2014/main" id="{8A11E6D5-8B56-4F05-A158-38F0F45DA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385" y="1514475"/>
            <a:ext cx="9157229" cy="4670425"/>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5647FE2C-4E5C-4FD1-B052-FCBE48F8715C}"/>
              </a:ext>
            </a:extLst>
          </p:cNvPr>
          <p:cNvSpPr txBox="1">
            <a:spLocks/>
          </p:cNvSpPr>
          <p:nvPr/>
        </p:nvSpPr>
        <p:spPr>
          <a:xfrm>
            <a:off x="2039815" y="606045"/>
            <a:ext cx="811237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Imbalanced Dataset</a:t>
            </a:r>
            <a:endParaRPr lang="en-US" sz="2400" i="1"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377493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354A63C-071A-4C36-AE2C-37BA33512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687" y="1424013"/>
            <a:ext cx="9889724" cy="400997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4E9A545A-BA16-422A-8867-DD6BA1FE5F02}"/>
              </a:ext>
            </a:extLst>
          </p:cNvPr>
          <p:cNvSpPr txBox="1">
            <a:spLocks/>
          </p:cNvSpPr>
          <p:nvPr/>
        </p:nvSpPr>
        <p:spPr>
          <a:xfrm>
            <a:off x="2039815" y="591046"/>
            <a:ext cx="811237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Consequence of the Imbalanced Training</a:t>
            </a:r>
            <a:endParaRPr lang="en-US" sz="2400" i="1" spc="300" dirty="0">
              <a:latin typeface="Lato" panose="020F0502020204030203" pitchFamily="34" charset="0"/>
              <a:ea typeface="Source Sans Pro" panose="020B0503030403020204" pitchFamily="34" charset="0"/>
            </a:endParaRPr>
          </a:p>
        </p:txBody>
      </p:sp>
      <p:sp>
        <p:nvSpPr>
          <p:cNvPr id="6" name="TextBox 5">
            <a:hlinkClick r:id="rId3" action="ppaction://hlinkfile"/>
            <a:extLst>
              <a:ext uri="{FF2B5EF4-FFF2-40B4-BE49-F238E27FC236}">
                <a16:creationId xmlns:a16="http://schemas.microsoft.com/office/drawing/2014/main" id="{C46C9418-8E99-49C8-AD56-9D8C88F664B1}"/>
              </a:ext>
            </a:extLst>
          </p:cNvPr>
          <p:cNvSpPr txBox="1"/>
          <p:nvPr/>
        </p:nvSpPr>
        <p:spPr>
          <a:xfrm>
            <a:off x="7352929" y="6488668"/>
            <a:ext cx="6094520" cy="369332"/>
          </a:xfrm>
          <a:prstGeom prst="rect">
            <a:avLst/>
          </a:prstGeom>
          <a:noFill/>
        </p:spPr>
        <p:txBody>
          <a:bodyPr wrap="square">
            <a:spAutoFit/>
          </a:bodyPr>
          <a:lstStyle/>
          <a:p>
            <a:pPr algn="l"/>
            <a:r>
              <a:rPr lang="en-US" i="0" u="sng" dirty="0">
                <a:solidFill>
                  <a:schemeClr val="accent1"/>
                </a:solidFill>
                <a:effectLst/>
                <a:latin typeface="sohne"/>
              </a:rPr>
              <a:t>Handling imbalanced datasets in machine learning</a:t>
            </a:r>
          </a:p>
        </p:txBody>
      </p:sp>
      <p:sp>
        <p:nvSpPr>
          <p:cNvPr id="7" name="Subtitle 8">
            <a:extLst>
              <a:ext uri="{FF2B5EF4-FFF2-40B4-BE49-F238E27FC236}">
                <a16:creationId xmlns:a16="http://schemas.microsoft.com/office/drawing/2014/main" id="{4A355156-FB2C-4F56-8B5B-D73EA84F90E6}"/>
              </a:ext>
            </a:extLst>
          </p:cNvPr>
          <p:cNvSpPr txBox="1">
            <a:spLocks/>
          </p:cNvSpPr>
          <p:nvPr/>
        </p:nvSpPr>
        <p:spPr>
          <a:xfrm>
            <a:off x="2039815" y="5442526"/>
            <a:ext cx="811237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i="1" spc="300" dirty="0">
              <a:latin typeface="Lato" panose="020F0502020204030203" pitchFamily="34" charset="0"/>
              <a:ea typeface="Source Sans Pro" panose="020B0503030403020204" pitchFamily="34" charset="0"/>
            </a:endParaRPr>
          </a:p>
        </p:txBody>
      </p:sp>
      <p:sp>
        <p:nvSpPr>
          <p:cNvPr id="9" name="TextBox 8">
            <a:extLst>
              <a:ext uri="{FF2B5EF4-FFF2-40B4-BE49-F238E27FC236}">
                <a16:creationId xmlns:a16="http://schemas.microsoft.com/office/drawing/2014/main" id="{5186A5F6-B36D-4323-B652-EB989AD96255}"/>
              </a:ext>
            </a:extLst>
          </p:cNvPr>
          <p:cNvSpPr txBox="1"/>
          <p:nvPr/>
        </p:nvSpPr>
        <p:spPr>
          <a:xfrm>
            <a:off x="1263589" y="5361163"/>
            <a:ext cx="9309716" cy="1200329"/>
          </a:xfrm>
          <a:prstGeom prst="rect">
            <a:avLst/>
          </a:prstGeom>
          <a:noFill/>
        </p:spPr>
        <p:txBody>
          <a:bodyPr wrap="square">
            <a:spAutoFit/>
          </a:bodyPr>
          <a:lstStyle/>
          <a:p>
            <a:r>
              <a:rPr lang="en-US" b="0" i="0" dirty="0">
                <a:solidFill>
                  <a:srgbClr val="292929"/>
                </a:solidFill>
                <a:effectLst/>
                <a:latin typeface="charter"/>
              </a:rPr>
              <a:t>In this example we can see that the curve of the C0 class is always above the curve of the C1 class and, so, for any given point the probability that this point was drawn from class C0 is always greater than the probability it was drawn from class C1. </a:t>
            </a:r>
            <a:r>
              <a:rPr lang="en-US" b="0" dirty="0">
                <a:solidFill>
                  <a:srgbClr val="292929"/>
                </a:solidFill>
                <a:latin typeface="charter"/>
              </a:rPr>
              <a:t>T</a:t>
            </a:r>
            <a:r>
              <a:rPr lang="en-US" i="0" dirty="0">
                <a:solidFill>
                  <a:srgbClr val="292929"/>
                </a:solidFill>
                <a:effectLst/>
                <a:latin typeface="charter"/>
              </a:rPr>
              <a:t>he accuracy of the classifier would be maximal when </a:t>
            </a:r>
            <a:r>
              <a:rPr lang="en-US" i="0" dirty="0">
                <a:solidFill>
                  <a:srgbClr val="C00000"/>
                </a:solidFill>
                <a:effectLst/>
                <a:latin typeface="charter"/>
              </a:rPr>
              <a:t>always answering C0</a:t>
            </a:r>
            <a:r>
              <a:rPr lang="en-US" i="0" dirty="0">
                <a:solidFill>
                  <a:srgbClr val="292929"/>
                </a:solidFill>
                <a:effectLst/>
                <a:latin typeface="charter"/>
              </a:rPr>
              <a:t>.</a:t>
            </a:r>
            <a:endParaRPr lang="en-US" dirty="0"/>
          </a:p>
        </p:txBody>
      </p:sp>
    </p:spTree>
    <p:extLst>
      <p:ext uri="{BB962C8B-B14F-4D97-AF65-F5344CB8AC3E}">
        <p14:creationId xmlns:p14="http://schemas.microsoft.com/office/powerpoint/2010/main" val="182124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on Group 1 | EUSALP">
            <a:extLst>
              <a:ext uri="{FF2B5EF4-FFF2-40B4-BE49-F238E27FC236}">
                <a16:creationId xmlns:a16="http://schemas.microsoft.com/office/drawing/2014/main" id="{8E376F75-97EE-44BB-BF61-3744AE03A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98" y="1080275"/>
            <a:ext cx="5145448" cy="4697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D0628-F542-43E6-AD84-444D12C4884C}"/>
              </a:ext>
            </a:extLst>
          </p:cNvPr>
          <p:cNvSpPr txBox="1"/>
          <p:nvPr/>
        </p:nvSpPr>
        <p:spPr>
          <a:xfrm>
            <a:off x="6841387" y="1997839"/>
            <a:ext cx="4275015" cy="2862322"/>
          </a:xfrm>
          <a:prstGeom prst="rect">
            <a:avLst/>
          </a:prstGeom>
          <a:noFill/>
        </p:spPr>
        <p:txBody>
          <a:bodyPr wrap="square" rtlCol="0">
            <a:spAutoFit/>
          </a:bodyPr>
          <a:lstStyle/>
          <a:p>
            <a:r>
              <a:rPr lang="en-US" altLang="zh-CN" sz="4000" spc="600" dirty="0">
                <a:latin typeface="Bebas Neue" panose="020B0606020202050201" pitchFamily="34" charset="0"/>
                <a:ea typeface="Lato Black" panose="020F0502020204030203" pitchFamily="34" charset="0"/>
                <a:cs typeface="Lato Black" panose="020F0502020204030203" pitchFamily="34" charset="0"/>
              </a:rPr>
              <a:t>Outline</a:t>
            </a:r>
          </a:p>
          <a:p>
            <a:endParaRPr lang="en-US" altLang="zh-CN" sz="2800" spc="600" dirty="0">
              <a:latin typeface="Bebas Neue" panose="020B0606020202050201" pitchFamily="34" charset="0"/>
              <a:ea typeface="Lato Black" panose="020F0502020204030203" pitchFamily="34" charset="0"/>
              <a:cs typeface="Lato Black" panose="020F0502020204030203" pitchFamily="34" charset="0"/>
            </a:endParaRPr>
          </a:p>
          <a:p>
            <a:r>
              <a:rPr lang="en-US" altLang="zh-CN" sz="2800" spc="600" dirty="0">
                <a:latin typeface="Bebas Neue" panose="020B0606020202050201" pitchFamily="34" charset="0"/>
                <a:ea typeface="Lato Black" panose="020F0502020204030203" pitchFamily="34" charset="0"/>
                <a:cs typeface="Lato Black" panose="020F0502020204030203" pitchFamily="34" charset="0"/>
              </a:rPr>
              <a:t>Data Preprocessing</a:t>
            </a:r>
          </a:p>
          <a:p>
            <a:endParaRPr lang="en-US" altLang="zh-CN" sz="2800" spc="600" dirty="0">
              <a:latin typeface="Bebas Neue" panose="020B0606020202050201" pitchFamily="34" charset="0"/>
              <a:ea typeface="Lato Black" panose="020F0502020204030203" pitchFamily="34" charset="0"/>
              <a:cs typeface="Lato Black" panose="020F0502020204030203" pitchFamily="34" charset="0"/>
            </a:endParaRPr>
          </a:p>
          <a:p>
            <a:r>
              <a:rPr lang="en-US" sz="2800" spc="600" dirty="0">
                <a:solidFill>
                  <a:srgbClr val="C00000"/>
                </a:solidFill>
                <a:latin typeface="Bebas Neue" panose="020B0606020202050201" pitchFamily="34" charset="0"/>
                <a:ea typeface="Lato Black" panose="020F0502020204030203" pitchFamily="34" charset="0"/>
                <a:cs typeface="Lato Black" panose="020F0502020204030203" pitchFamily="34" charset="0"/>
              </a:rPr>
              <a:t>Visualization</a:t>
            </a:r>
          </a:p>
        </p:txBody>
      </p:sp>
    </p:spTree>
    <p:extLst>
      <p:ext uri="{BB962C8B-B14F-4D97-AF65-F5344CB8AC3E}">
        <p14:creationId xmlns:p14="http://schemas.microsoft.com/office/powerpoint/2010/main" val="134304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67759144-E3A2-42EF-835B-5D50A4360079}"/>
              </a:ext>
            </a:extLst>
          </p:cNvPr>
          <p:cNvSpPr txBox="1">
            <a:spLocks/>
          </p:cNvSpPr>
          <p:nvPr/>
        </p:nvSpPr>
        <p:spPr>
          <a:xfrm>
            <a:off x="2039815" y="977520"/>
            <a:ext cx="811237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Coping with Imbalanced Dataset</a:t>
            </a:r>
            <a:endParaRPr lang="en-US" sz="2400" i="1" spc="300" dirty="0">
              <a:latin typeface="Lato" panose="020F0502020204030203" pitchFamily="34" charset="0"/>
              <a:ea typeface="Source Sans Pro" panose="020B0503030403020204" pitchFamily="34" charset="0"/>
            </a:endParaRPr>
          </a:p>
        </p:txBody>
      </p:sp>
      <p:pic>
        <p:nvPicPr>
          <p:cNvPr id="1026" name="Picture 2" descr="Screenshot 2019-05-20 15.34.14">
            <a:extLst>
              <a:ext uri="{FF2B5EF4-FFF2-40B4-BE49-F238E27FC236}">
                <a16:creationId xmlns:a16="http://schemas.microsoft.com/office/drawing/2014/main" id="{45E6B525-A4BD-4C10-A6FF-92A79649D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440" y="2331928"/>
            <a:ext cx="9389120" cy="2821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910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nk Data: SMOTE. This will be a short post before we… | by Zaki Jefferson  | Analytics Vidhya | Medium">
            <a:extLst>
              <a:ext uri="{FF2B5EF4-FFF2-40B4-BE49-F238E27FC236}">
                <a16:creationId xmlns:a16="http://schemas.microsoft.com/office/drawing/2014/main" id="{769085A2-891A-4085-BDA2-B82A80329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160" y="804068"/>
            <a:ext cx="9675680" cy="429736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39883387-D13B-40D0-88CE-6C58B5EA8996}"/>
              </a:ext>
            </a:extLst>
          </p:cNvPr>
          <p:cNvSpPr txBox="1">
            <a:spLocks/>
          </p:cNvSpPr>
          <p:nvPr/>
        </p:nvSpPr>
        <p:spPr>
          <a:xfrm>
            <a:off x="2039815" y="5442526"/>
            <a:ext cx="8112370" cy="9255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err="1">
                <a:latin typeface="Lato" panose="020F0502020204030203" pitchFamily="34" charset="0"/>
                <a:ea typeface="Source Sans Pro" panose="020B0503030403020204" pitchFamily="34" charset="0"/>
              </a:rPr>
              <a:t>a.k.a</a:t>
            </a:r>
            <a:r>
              <a:rPr lang="en-US" altLang="zh-CN" sz="2400" spc="300" dirty="0">
                <a:latin typeface="Lato" panose="020F0502020204030203" pitchFamily="34" charset="0"/>
                <a:ea typeface="Source Sans Pro" panose="020B0503030403020204" pitchFamily="34" charset="0"/>
              </a:rPr>
              <a:t> SMOTE, as a method to generate balanced dataset </a:t>
            </a:r>
            <a:r>
              <a:rPr lang="en-US" altLang="zh-CN" sz="2400" spc="300" dirty="0">
                <a:solidFill>
                  <a:srgbClr val="C00000"/>
                </a:solidFill>
                <a:latin typeface="Lato" panose="020F0502020204030203" pitchFamily="34" charset="0"/>
                <a:ea typeface="Source Sans Pro" panose="020B0503030403020204" pitchFamily="34" charset="0"/>
              </a:rPr>
              <a:t>synthetically</a:t>
            </a:r>
            <a:r>
              <a:rPr lang="en-US" altLang="zh-CN" sz="2400" spc="300" dirty="0">
                <a:latin typeface="Lato" panose="020F0502020204030203" pitchFamily="34" charset="0"/>
                <a:ea typeface="Source Sans Pro" panose="020B0503030403020204" pitchFamily="34" charset="0"/>
              </a:rPr>
              <a:t> by </a:t>
            </a:r>
            <a:r>
              <a:rPr lang="en-US" altLang="zh-CN" sz="2400" spc="300" dirty="0">
                <a:solidFill>
                  <a:srgbClr val="C00000"/>
                </a:solidFill>
                <a:latin typeface="Lato" panose="020F0502020204030203" pitchFamily="34" charset="0"/>
                <a:ea typeface="Source Sans Pro" panose="020B0503030403020204" pitchFamily="34" charset="0"/>
              </a:rPr>
              <a:t>increasing the cardinality of the minority</a:t>
            </a:r>
            <a:r>
              <a:rPr lang="en-US" altLang="zh-CN" sz="2400" spc="300" dirty="0">
                <a:latin typeface="Lato" panose="020F0502020204030203" pitchFamily="34" charset="0"/>
                <a:ea typeface="Source Sans Pro" panose="020B0503030403020204" pitchFamily="34" charset="0"/>
              </a:rPr>
              <a:t> class(es).</a:t>
            </a:r>
            <a:endParaRPr lang="en-US" sz="2400" i="1"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1399550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AFBD47-F675-462C-A640-A3A1DDB26C2C}"/>
              </a:ext>
            </a:extLst>
          </p:cNvPr>
          <p:cNvSpPr/>
          <p:nvPr/>
        </p:nvSpPr>
        <p:spPr>
          <a:xfrm>
            <a:off x="1756078" y="1166842"/>
            <a:ext cx="8679844" cy="4524315"/>
          </a:xfrm>
          <a:prstGeom prst="rect">
            <a:avLst/>
          </a:prstGeom>
        </p:spPr>
        <p:txBody>
          <a:bodyPr wrap="square">
            <a:spAutoFit/>
          </a:bodyPr>
          <a:lstStyle/>
          <a:p>
            <a:r>
              <a:rPr lang="en-US" altLang="zh-CN" sz="3200" dirty="0">
                <a:solidFill>
                  <a:srgbClr val="282829"/>
                </a:solidFill>
                <a:latin typeface="Centaur" panose="02030504050205020304" pitchFamily="18" charset="0"/>
                <a:cs typeface="Arabic Typesetting" panose="020B0604020202020204" pitchFamily="66" charset="-78"/>
              </a:rPr>
              <a:t>Modifying the dataset with resampling-like methods is </a:t>
            </a:r>
            <a:r>
              <a:rPr lang="en-US" altLang="zh-CN" sz="3200" dirty="0">
                <a:solidFill>
                  <a:srgbClr val="C00000"/>
                </a:solidFill>
                <a:latin typeface="Centaur" panose="02030504050205020304" pitchFamily="18" charset="0"/>
                <a:cs typeface="Arabic Typesetting" panose="020B0604020202020204" pitchFamily="66" charset="-78"/>
              </a:rPr>
              <a:t>changing the reality</a:t>
            </a:r>
            <a:r>
              <a:rPr lang="en-US" altLang="zh-CN" sz="3200" dirty="0">
                <a:solidFill>
                  <a:srgbClr val="282829"/>
                </a:solidFill>
                <a:latin typeface="Centaur" panose="02030504050205020304" pitchFamily="18" charset="0"/>
                <a:cs typeface="Arabic Typesetting" panose="020B0604020202020204" pitchFamily="66" charset="-78"/>
              </a:rPr>
              <a:t>, it requires careful interpretation of its output.</a:t>
            </a:r>
          </a:p>
          <a:p>
            <a:endParaRPr lang="en-US" altLang="zh-CN" sz="3200" dirty="0">
              <a:solidFill>
                <a:srgbClr val="282829"/>
              </a:solidFill>
              <a:latin typeface="Centaur" panose="02030504050205020304" pitchFamily="18" charset="0"/>
              <a:cs typeface="Arabic Typesetting" panose="020B0604020202020204" pitchFamily="66" charset="-78"/>
            </a:endParaRPr>
          </a:p>
          <a:p>
            <a:r>
              <a:rPr lang="en-US" altLang="zh-CN" sz="3200" dirty="0">
                <a:solidFill>
                  <a:srgbClr val="282829"/>
                </a:solidFill>
                <a:latin typeface="Centaur" panose="02030504050205020304" pitchFamily="18" charset="0"/>
                <a:cs typeface="Arabic Typesetting" panose="020B0604020202020204" pitchFamily="66" charset="-78"/>
              </a:rPr>
              <a:t>Reworking on the data is not always a solution, we could </a:t>
            </a:r>
            <a:r>
              <a:rPr lang="en-US" altLang="zh-CN" sz="3200" dirty="0">
                <a:solidFill>
                  <a:srgbClr val="C00000"/>
                </a:solidFill>
                <a:latin typeface="Centaur" panose="02030504050205020304" pitchFamily="18" charset="0"/>
                <a:cs typeface="Arabic Typesetting" panose="020B0604020202020204" pitchFamily="66" charset="-78"/>
              </a:rPr>
              <a:t>reframe the classification problem</a:t>
            </a:r>
            <a:r>
              <a:rPr lang="en-US" altLang="zh-CN" sz="3200" dirty="0">
                <a:solidFill>
                  <a:srgbClr val="282829"/>
                </a:solidFill>
                <a:latin typeface="Centaur" panose="02030504050205020304" pitchFamily="18" charset="0"/>
                <a:cs typeface="Arabic Typesetting" panose="020B0604020202020204" pitchFamily="66" charset="-78"/>
              </a:rPr>
              <a:t> in another way, in terms of </a:t>
            </a:r>
            <a:r>
              <a:rPr lang="en-US" altLang="zh-CN" sz="3200" b="1" i="1" dirty="0">
                <a:solidFill>
                  <a:srgbClr val="C00000"/>
                </a:solidFill>
                <a:latin typeface="Centaur" panose="02030504050205020304" pitchFamily="18" charset="0"/>
                <a:cs typeface="Arabic Typesetting" panose="020B0604020202020204" pitchFamily="66" charset="-78"/>
              </a:rPr>
              <a:t>Cost-based Classification</a:t>
            </a:r>
            <a:r>
              <a:rPr lang="en-US" altLang="zh-CN" sz="3200" b="1" i="1" dirty="0">
                <a:solidFill>
                  <a:srgbClr val="282829"/>
                </a:solidFill>
                <a:latin typeface="Centaur" panose="02030504050205020304" pitchFamily="18" charset="0"/>
                <a:cs typeface="Arabic Typesetting" panose="020B0604020202020204" pitchFamily="66" charset="-78"/>
              </a:rPr>
              <a:t>.</a:t>
            </a:r>
          </a:p>
          <a:p>
            <a:endParaRPr lang="en-US" altLang="zh-CN" sz="3200" b="1" i="1" dirty="0">
              <a:solidFill>
                <a:srgbClr val="282829"/>
              </a:solidFill>
              <a:latin typeface="Centaur" panose="02030504050205020304" pitchFamily="18" charset="0"/>
              <a:cs typeface="Arabic Typesetting" panose="020B0604020202020204" pitchFamily="66" charset="-78"/>
            </a:endParaRPr>
          </a:p>
          <a:p>
            <a:r>
              <a:rPr lang="en-US" altLang="zh-CN" sz="3200" dirty="0">
                <a:solidFill>
                  <a:srgbClr val="282829"/>
                </a:solidFill>
                <a:latin typeface="Centaur" panose="02030504050205020304" pitchFamily="18" charset="0"/>
                <a:cs typeface="Arabic Typesetting" panose="020B0604020202020204" pitchFamily="66" charset="-78"/>
              </a:rPr>
              <a:t>We are going to touch on this in the future lesson.</a:t>
            </a:r>
          </a:p>
        </p:txBody>
      </p:sp>
    </p:spTree>
    <p:extLst>
      <p:ext uri="{BB962C8B-B14F-4D97-AF65-F5344CB8AC3E}">
        <p14:creationId xmlns:p14="http://schemas.microsoft.com/office/powerpoint/2010/main" val="3190650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a Dean - Paint a Masterpiece: CLAUDE MONET - ROUEN CATHEDRAL ...">
            <a:extLst>
              <a:ext uri="{FF2B5EF4-FFF2-40B4-BE49-F238E27FC236}">
                <a16:creationId xmlns:a16="http://schemas.microsoft.com/office/drawing/2014/main" id="{318294AE-9531-4E5B-92BC-23308D3105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 r="676"/>
          <a:stretch/>
        </p:blipFill>
        <p:spPr bwMode="auto">
          <a:xfrm>
            <a:off x="1121507" y="957014"/>
            <a:ext cx="9948985" cy="5267325"/>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7D89CA01-1536-4268-8187-4DE230451DE4}"/>
              </a:ext>
            </a:extLst>
          </p:cNvPr>
          <p:cNvSpPr txBox="1">
            <a:spLocks/>
          </p:cNvSpPr>
          <p:nvPr/>
        </p:nvSpPr>
        <p:spPr>
          <a:xfrm>
            <a:off x="1121507" y="570051"/>
            <a:ext cx="8928941" cy="1212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Lesson learnt from </a:t>
            </a:r>
            <a:r>
              <a:rPr lang="en-US" altLang="zh-CN" sz="2400" i="1" spc="300" dirty="0">
                <a:latin typeface="Lato" panose="020F0502020204030203" pitchFamily="34" charset="0"/>
                <a:ea typeface="Source Sans Pro" panose="020B0503030403020204" pitchFamily="34" charset="0"/>
              </a:rPr>
              <a:t>Claude Monet’s Rouen Cathedral</a:t>
            </a:r>
            <a:endParaRPr lang="en-US" sz="2400" i="1" spc="300" dirty="0">
              <a:latin typeface="Lato" panose="020F0502020204030203" pitchFamily="34" charset="0"/>
              <a:ea typeface="Source Sans Pro" panose="020B0503030403020204" pitchFamily="34" charset="0"/>
            </a:endParaRPr>
          </a:p>
        </p:txBody>
      </p:sp>
      <p:sp>
        <p:nvSpPr>
          <p:cNvPr id="5" name="Subtitle 8">
            <a:extLst>
              <a:ext uri="{FF2B5EF4-FFF2-40B4-BE49-F238E27FC236}">
                <a16:creationId xmlns:a16="http://schemas.microsoft.com/office/drawing/2014/main" id="{61F411F8-B10C-40E9-A5C6-D44F0D9DBF81}"/>
              </a:ext>
            </a:extLst>
          </p:cNvPr>
          <p:cNvSpPr txBox="1">
            <a:spLocks/>
          </p:cNvSpPr>
          <p:nvPr/>
        </p:nvSpPr>
        <p:spPr>
          <a:xfrm>
            <a:off x="3760442" y="6287949"/>
            <a:ext cx="7310050" cy="1212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spc="300" dirty="0">
                <a:solidFill>
                  <a:schemeClr val="bg1"/>
                </a:solidFill>
                <a:highlight>
                  <a:srgbClr val="000000"/>
                </a:highlight>
                <a:latin typeface="Lato" panose="020F0502020204030203" pitchFamily="34" charset="0"/>
                <a:ea typeface="Source Sans Pro" panose="020B0503030403020204" pitchFamily="34" charset="0"/>
              </a:rPr>
              <a:t>Trash in, trash out.</a:t>
            </a:r>
          </a:p>
        </p:txBody>
      </p:sp>
    </p:spTree>
    <p:extLst>
      <p:ext uri="{BB962C8B-B14F-4D97-AF65-F5344CB8AC3E}">
        <p14:creationId xmlns:p14="http://schemas.microsoft.com/office/powerpoint/2010/main" val="1955611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on Group 1 | EUSALP">
            <a:extLst>
              <a:ext uri="{FF2B5EF4-FFF2-40B4-BE49-F238E27FC236}">
                <a16:creationId xmlns:a16="http://schemas.microsoft.com/office/drawing/2014/main" id="{8E376F75-97EE-44BB-BF61-3744AE03A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98" y="1080275"/>
            <a:ext cx="5145448" cy="4697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D0628-F542-43E6-AD84-444D12C4884C}"/>
              </a:ext>
            </a:extLst>
          </p:cNvPr>
          <p:cNvSpPr txBox="1"/>
          <p:nvPr/>
        </p:nvSpPr>
        <p:spPr>
          <a:xfrm>
            <a:off x="6841387" y="1997839"/>
            <a:ext cx="4275015" cy="2862322"/>
          </a:xfrm>
          <a:prstGeom prst="rect">
            <a:avLst/>
          </a:prstGeom>
          <a:noFill/>
        </p:spPr>
        <p:txBody>
          <a:bodyPr wrap="square" rtlCol="0">
            <a:spAutoFit/>
          </a:bodyPr>
          <a:lstStyle/>
          <a:p>
            <a:r>
              <a:rPr lang="en-US" altLang="zh-CN" sz="4000" spc="600" dirty="0">
                <a:latin typeface="Bebas Neue" panose="020B0606020202050201" pitchFamily="34" charset="0"/>
                <a:ea typeface="Lato Black" panose="020F0502020204030203" pitchFamily="34" charset="0"/>
                <a:cs typeface="Lato Black" panose="020F0502020204030203" pitchFamily="34" charset="0"/>
              </a:rPr>
              <a:t>Outline</a:t>
            </a:r>
          </a:p>
          <a:p>
            <a:endParaRPr lang="en-US" altLang="zh-CN" sz="2800" spc="600" dirty="0">
              <a:latin typeface="Bebas Neue" panose="020B0606020202050201" pitchFamily="34" charset="0"/>
              <a:ea typeface="Lato Black" panose="020F0502020204030203" pitchFamily="34" charset="0"/>
              <a:cs typeface="Lato Black" panose="020F0502020204030203" pitchFamily="34" charset="0"/>
            </a:endParaRPr>
          </a:p>
          <a:p>
            <a:r>
              <a:rPr lang="en-US" altLang="zh-CN" sz="2800" spc="600" dirty="0">
                <a:solidFill>
                  <a:schemeClr val="bg1">
                    <a:lumMod val="75000"/>
                  </a:schemeClr>
                </a:solidFill>
                <a:latin typeface="Bebas Neue" panose="020B0606020202050201" pitchFamily="34" charset="0"/>
                <a:ea typeface="Lato Black" panose="020F0502020204030203" pitchFamily="34" charset="0"/>
                <a:cs typeface="Lato Black" panose="020F0502020204030203" pitchFamily="34" charset="0"/>
              </a:rPr>
              <a:t>Data Preprocessing</a:t>
            </a:r>
          </a:p>
          <a:p>
            <a:endParaRPr lang="en-US" altLang="zh-CN" sz="2800" spc="600" dirty="0">
              <a:solidFill>
                <a:schemeClr val="bg1">
                  <a:lumMod val="75000"/>
                </a:schemeClr>
              </a:solidFill>
              <a:latin typeface="Bebas Neue" panose="020B0606020202050201" pitchFamily="34" charset="0"/>
              <a:ea typeface="Lato Black" panose="020F0502020204030203" pitchFamily="34" charset="0"/>
              <a:cs typeface="Lato Black" panose="020F0502020204030203" pitchFamily="34" charset="0"/>
            </a:endParaRPr>
          </a:p>
          <a:p>
            <a:r>
              <a:rPr lang="en-US" sz="2800" spc="600" dirty="0">
                <a:solidFill>
                  <a:srgbClr val="C00000"/>
                </a:solidFill>
                <a:latin typeface="Bebas Neue" panose="020B0606020202050201" pitchFamily="34" charset="0"/>
                <a:ea typeface="Lato Black" panose="020F0502020204030203" pitchFamily="34" charset="0"/>
                <a:cs typeface="Lato Black" panose="020F0502020204030203" pitchFamily="34" charset="0"/>
              </a:rPr>
              <a:t>Visualization</a:t>
            </a:r>
          </a:p>
        </p:txBody>
      </p:sp>
    </p:spTree>
    <p:extLst>
      <p:ext uri="{BB962C8B-B14F-4D97-AF65-F5344CB8AC3E}">
        <p14:creationId xmlns:p14="http://schemas.microsoft.com/office/powerpoint/2010/main" val="3564016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 Florence Nightingale | Download Scientific Diagram">
            <a:extLst>
              <a:ext uri="{FF2B5EF4-FFF2-40B4-BE49-F238E27FC236}">
                <a16:creationId xmlns:a16="http://schemas.microsoft.com/office/drawing/2014/main" id="{C36D1DEA-645F-4CEA-8789-87CD845C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26" y="0"/>
            <a:ext cx="4914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rence Nightingale: The Lady with the Data | This is Statistics">
            <a:extLst>
              <a:ext uri="{FF2B5EF4-FFF2-40B4-BE49-F238E27FC236}">
                <a16:creationId xmlns:a16="http://schemas.microsoft.com/office/drawing/2014/main" id="{20C93CB5-4282-4A93-919B-2792DCE91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1352550"/>
            <a:ext cx="4648200" cy="3486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F7CA86-0650-4C50-99E4-273A1DC5F7FD}"/>
              </a:ext>
            </a:extLst>
          </p:cNvPr>
          <p:cNvSpPr/>
          <p:nvPr/>
        </p:nvSpPr>
        <p:spPr>
          <a:xfrm>
            <a:off x="6008719" y="5732711"/>
            <a:ext cx="5993820" cy="707886"/>
          </a:xfrm>
          <a:prstGeom prst="rect">
            <a:avLst/>
          </a:prstGeom>
        </p:spPr>
        <p:txBody>
          <a:bodyPr wrap="none">
            <a:spAutoFit/>
          </a:bodyPr>
          <a:lstStyle/>
          <a:p>
            <a:pPr lvl="0">
              <a:defRPr/>
            </a:pPr>
            <a:r>
              <a:rPr lang="en-US" altLang="zh-CN" sz="4000" spc="600" dirty="0">
                <a:solidFill>
                  <a:prstClr val="black"/>
                </a:solidFill>
                <a:latin typeface="Bebas Neue" panose="020B0606020202050201" pitchFamily="34" charset="0"/>
                <a:ea typeface="Lato Black" panose="020F0502020204030203" pitchFamily="34" charset="0"/>
                <a:cs typeface="Lato Black" panose="020F0502020204030203" pitchFamily="34" charset="0"/>
              </a:rPr>
              <a:t>Florence Nightingale</a:t>
            </a:r>
          </a:p>
        </p:txBody>
      </p:sp>
    </p:spTree>
    <p:extLst>
      <p:ext uri="{BB962C8B-B14F-4D97-AF65-F5344CB8AC3E}">
        <p14:creationId xmlns:p14="http://schemas.microsoft.com/office/powerpoint/2010/main" val="12100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a:extLst>
              <a:ext uri="{FF2B5EF4-FFF2-40B4-BE49-F238E27FC236}">
                <a16:creationId xmlns:a16="http://schemas.microsoft.com/office/drawing/2014/main" id="{3B9C5ACF-66A2-472B-90F9-F7A532096CA7}"/>
              </a:ext>
            </a:extLst>
          </p:cNvPr>
          <p:cNvSpPr txBox="1">
            <a:spLocks/>
          </p:cNvSpPr>
          <p:nvPr/>
        </p:nvSpPr>
        <p:spPr>
          <a:xfrm>
            <a:off x="631589" y="1387537"/>
            <a:ext cx="583319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pc="300" dirty="0">
                <a:latin typeface="Lato" panose="020F0502020204030203" pitchFamily="34" charset="0"/>
                <a:ea typeface="Source Sans Pro" panose="020B0503030403020204" pitchFamily="34" charset="0"/>
              </a:rPr>
              <a:t>Why visualize?</a:t>
            </a:r>
            <a:endParaRPr lang="en-US" spc="300" dirty="0">
              <a:latin typeface="Lato" panose="020F0502020204030203" pitchFamily="34" charset="0"/>
              <a:ea typeface="Source Sans Pro" panose="020B0503030403020204" pitchFamily="34" charset="0"/>
            </a:endParaRPr>
          </a:p>
        </p:txBody>
      </p:sp>
      <p:sp>
        <p:nvSpPr>
          <p:cNvPr id="5" name="Freeform: Shape 4">
            <a:extLst>
              <a:ext uri="{FF2B5EF4-FFF2-40B4-BE49-F238E27FC236}">
                <a16:creationId xmlns:a16="http://schemas.microsoft.com/office/drawing/2014/main" id="{1D460694-02A7-4A1C-9A3A-5B8CB6BFAF78}"/>
              </a:ext>
            </a:extLst>
          </p:cNvPr>
          <p:cNvSpPr/>
          <p:nvPr/>
        </p:nvSpPr>
        <p:spPr>
          <a:xfrm>
            <a:off x="1019908" y="403139"/>
            <a:ext cx="10152184" cy="6051722"/>
          </a:xfrm>
          <a:custGeom>
            <a:avLst/>
            <a:gdLst>
              <a:gd name="connsiteX0" fmla="*/ 0 w 10152184"/>
              <a:gd name="connsiteY0" fmla="*/ 5472059 h 6051722"/>
              <a:gd name="connsiteX1" fmla="*/ 539261 w 10152184"/>
              <a:gd name="connsiteY1" fmla="*/ 4862459 h 6051722"/>
              <a:gd name="connsiteX2" fmla="*/ 828430 w 10152184"/>
              <a:gd name="connsiteY2" fmla="*/ 5300121 h 6051722"/>
              <a:gd name="connsiteX3" fmla="*/ 1742830 w 10152184"/>
              <a:gd name="connsiteY3" fmla="*/ 3330644 h 6051722"/>
              <a:gd name="connsiteX4" fmla="*/ 2227384 w 10152184"/>
              <a:gd name="connsiteY4" fmla="*/ 3768305 h 6051722"/>
              <a:gd name="connsiteX5" fmla="*/ 2594707 w 10152184"/>
              <a:gd name="connsiteY5" fmla="*/ 5901905 h 6051722"/>
              <a:gd name="connsiteX6" fmla="*/ 3454400 w 10152184"/>
              <a:gd name="connsiteY6" fmla="*/ 5057844 h 6051722"/>
              <a:gd name="connsiteX7" fmla="*/ 3978030 w 10152184"/>
              <a:gd name="connsiteY7" fmla="*/ 3229044 h 6051722"/>
              <a:gd name="connsiteX8" fmla="*/ 4235938 w 10152184"/>
              <a:gd name="connsiteY8" fmla="*/ 493659 h 6051722"/>
              <a:gd name="connsiteX9" fmla="*/ 4454769 w 10152184"/>
              <a:gd name="connsiteY9" fmla="*/ 1884797 h 6051722"/>
              <a:gd name="connsiteX10" fmla="*/ 4564184 w 10152184"/>
              <a:gd name="connsiteY10" fmla="*/ 5214151 h 6051722"/>
              <a:gd name="connsiteX11" fmla="*/ 4908061 w 10152184"/>
              <a:gd name="connsiteY11" fmla="*/ 3885536 h 6051722"/>
              <a:gd name="connsiteX12" fmla="*/ 5087815 w 10152184"/>
              <a:gd name="connsiteY12" fmla="*/ 2721044 h 6051722"/>
              <a:gd name="connsiteX13" fmla="*/ 5337907 w 10152184"/>
              <a:gd name="connsiteY13" fmla="*/ 4065290 h 6051722"/>
              <a:gd name="connsiteX14" fmla="*/ 5666154 w 10152184"/>
              <a:gd name="connsiteY14" fmla="*/ 3791751 h 6051722"/>
              <a:gd name="connsiteX15" fmla="*/ 6127261 w 10152184"/>
              <a:gd name="connsiteY15" fmla="*/ 5214151 h 6051722"/>
              <a:gd name="connsiteX16" fmla="*/ 6783754 w 10152184"/>
              <a:gd name="connsiteY16" fmla="*/ 4245044 h 6051722"/>
              <a:gd name="connsiteX17" fmla="*/ 7260492 w 10152184"/>
              <a:gd name="connsiteY17" fmla="*/ 4784305 h 6051722"/>
              <a:gd name="connsiteX18" fmla="*/ 7565292 w 10152184"/>
              <a:gd name="connsiteY18" fmla="*/ 5980059 h 6051722"/>
              <a:gd name="connsiteX19" fmla="*/ 7893538 w 10152184"/>
              <a:gd name="connsiteY19" fmla="*/ 5370459 h 6051722"/>
              <a:gd name="connsiteX20" fmla="*/ 8268677 w 10152184"/>
              <a:gd name="connsiteY20" fmla="*/ 954767 h 6051722"/>
              <a:gd name="connsiteX21" fmla="*/ 8440615 w 10152184"/>
              <a:gd name="connsiteY21" fmla="*/ 9105 h 6051722"/>
              <a:gd name="connsiteX22" fmla="*/ 8643815 w 10152184"/>
              <a:gd name="connsiteY22" fmla="*/ 1228305 h 6051722"/>
              <a:gd name="connsiteX23" fmla="*/ 8909538 w 10152184"/>
              <a:gd name="connsiteY23" fmla="*/ 3838644 h 6051722"/>
              <a:gd name="connsiteX24" fmla="*/ 9026769 w 10152184"/>
              <a:gd name="connsiteY24" fmla="*/ 4924982 h 6051722"/>
              <a:gd name="connsiteX25" fmla="*/ 9229969 w 10152184"/>
              <a:gd name="connsiteY25" fmla="*/ 5167259 h 6051722"/>
              <a:gd name="connsiteX26" fmla="*/ 9644184 w 10152184"/>
              <a:gd name="connsiteY26" fmla="*/ 4424797 h 6051722"/>
              <a:gd name="connsiteX27" fmla="*/ 10120923 w 10152184"/>
              <a:gd name="connsiteY27" fmla="*/ 4667074 h 6051722"/>
              <a:gd name="connsiteX28" fmla="*/ 10120923 w 10152184"/>
              <a:gd name="connsiteY28" fmla="*/ 4667074 h 6051722"/>
              <a:gd name="connsiteX29" fmla="*/ 10152184 w 10152184"/>
              <a:gd name="connsiteY29" fmla="*/ 4682705 h 605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52184" h="6051722">
                <a:moveTo>
                  <a:pt x="0" y="5472059"/>
                </a:moveTo>
                <a:cubicBezTo>
                  <a:pt x="200594" y="5181587"/>
                  <a:pt x="401189" y="4891115"/>
                  <a:pt x="539261" y="4862459"/>
                </a:cubicBezTo>
                <a:cubicBezTo>
                  <a:pt x="677333" y="4833803"/>
                  <a:pt x="627835" y="5555423"/>
                  <a:pt x="828430" y="5300121"/>
                </a:cubicBezTo>
                <a:cubicBezTo>
                  <a:pt x="1029025" y="5044819"/>
                  <a:pt x="1509671" y="3585947"/>
                  <a:pt x="1742830" y="3330644"/>
                </a:cubicBezTo>
                <a:cubicBezTo>
                  <a:pt x="1975989" y="3075341"/>
                  <a:pt x="2085405" y="3339761"/>
                  <a:pt x="2227384" y="3768305"/>
                </a:cubicBezTo>
                <a:cubicBezTo>
                  <a:pt x="2369364" y="4196848"/>
                  <a:pt x="2390204" y="5686982"/>
                  <a:pt x="2594707" y="5901905"/>
                </a:cubicBezTo>
                <a:cubicBezTo>
                  <a:pt x="2799210" y="6116828"/>
                  <a:pt x="3223846" y="5503321"/>
                  <a:pt x="3454400" y="5057844"/>
                </a:cubicBezTo>
                <a:cubicBezTo>
                  <a:pt x="3684954" y="4612367"/>
                  <a:pt x="3847774" y="3989741"/>
                  <a:pt x="3978030" y="3229044"/>
                </a:cubicBezTo>
                <a:cubicBezTo>
                  <a:pt x="4108286" y="2468347"/>
                  <a:pt x="4156482" y="717700"/>
                  <a:pt x="4235938" y="493659"/>
                </a:cubicBezTo>
                <a:cubicBezTo>
                  <a:pt x="4315395" y="269618"/>
                  <a:pt x="4400061" y="1098048"/>
                  <a:pt x="4454769" y="1884797"/>
                </a:cubicBezTo>
                <a:cubicBezTo>
                  <a:pt x="4509477" y="2671546"/>
                  <a:pt x="4488635" y="4880695"/>
                  <a:pt x="4564184" y="5214151"/>
                </a:cubicBezTo>
                <a:cubicBezTo>
                  <a:pt x="4639733" y="5547607"/>
                  <a:pt x="4820789" y="4301054"/>
                  <a:pt x="4908061" y="3885536"/>
                </a:cubicBezTo>
                <a:cubicBezTo>
                  <a:pt x="4995333" y="3470018"/>
                  <a:pt x="5016174" y="2691085"/>
                  <a:pt x="5087815" y="2721044"/>
                </a:cubicBezTo>
                <a:cubicBezTo>
                  <a:pt x="5159456" y="2751003"/>
                  <a:pt x="5241517" y="3886839"/>
                  <a:pt x="5337907" y="4065290"/>
                </a:cubicBezTo>
                <a:cubicBezTo>
                  <a:pt x="5434297" y="4243741"/>
                  <a:pt x="5534595" y="3600274"/>
                  <a:pt x="5666154" y="3791751"/>
                </a:cubicBezTo>
                <a:cubicBezTo>
                  <a:pt x="5797713" y="3983228"/>
                  <a:pt x="5940994" y="5138602"/>
                  <a:pt x="6127261" y="5214151"/>
                </a:cubicBezTo>
                <a:cubicBezTo>
                  <a:pt x="6313528" y="5289700"/>
                  <a:pt x="6594882" y="4316685"/>
                  <a:pt x="6783754" y="4245044"/>
                </a:cubicBezTo>
                <a:cubicBezTo>
                  <a:pt x="6972626" y="4173403"/>
                  <a:pt x="7130236" y="4495136"/>
                  <a:pt x="7260492" y="4784305"/>
                </a:cubicBezTo>
                <a:cubicBezTo>
                  <a:pt x="7390748" y="5073474"/>
                  <a:pt x="7459784" y="5882367"/>
                  <a:pt x="7565292" y="5980059"/>
                </a:cubicBezTo>
                <a:cubicBezTo>
                  <a:pt x="7670800" y="6077751"/>
                  <a:pt x="7776307" y="6208008"/>
                  <a:pt x="7893538" y="5370459"/>
                </a:cubicBezTo>
                <a:cubicBezTo>
                  <a:pt x="8010769" y="4532910"/>
                  <a:pt x="8177498" y="1848326"/>
                  <a:pt x="8268677" y="954767"/>
                </a:cubicBezTo>
                <a:cubicBezTo>
                  <a:pt x="8359856" y="61208"/>
                  <a:pt x="8378092" y="-36485"/>
                  <a:pt x="8440615" y="9105"/>
                </a:cubicBezTo>
                <a:cubicBezTo>
                  <a:pt x="8503138" y="54695"/>
                  <a:pt x="8565661" y="590049"/>
                  <a:pt x="8643815" y="1228305"/>
                </a:cubicBezTo>
                <a:cubicBezTo>
                  <a:pt x="8721969" y="1866561"/>
                  <a:pt x="8845712" y="3222531"/>
                  <a:pt x="8909538" y="3838644"/>
                </a:cubicBezTo>
                <a:cubicBezTo>
                  <a:pt x="8973364" y="4454757"/>
                  <a:pt x="8973364" y="4703546"/>
                  <a:pt x="9026769" y="4924982"/>
                </a:cubicBezTo>
                <a:cubicBezTo>
                  <a:pt x="9080174" y="5146418"/>
                  <a:pt x="9127066" y="5250623"/>
                  <a:pt x="9229969" y="5167259"/>
                </a:cubicBezTo>
                <a:cubicBezTo>
                  <a:pt x="9332872" y="5083895"/>
                  <a:pt x="9495692" y="4508161"/>
                  <a:pt x="9644184" y="4424797"/>
                </a:cubicBezTo>
                <a:cubicBezTo>
                  <a:pt x="9792676" y="4341433"/>
                  <a:pt x="10120923" y="4667074"/>
                  <a:pt x="10120923" y="4667074"/>
                </a:cubicBezTo>
                <a:lnTo>
                  <a:pt x="10120923" y="4667074"/>
                </a:lnTo>
                <a:lnTo>
                  <a:pt x="10152184" y="4682705"/>
                </a:ln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7119BB1-4F8D-4526-B2BF-D2E978D0CB80}"/>
              </a:ext>
            </a:extLst>
          </p:cNvPr>
          <p:cNvSpPr/>
          <p:nvPr/>
        </p:nvSpPr>
        <p:spPr>
          <a:xfrm>
            <a:off x="1023815" y="429274"/>
            <a:ext cx="10199077" cy="6276544"/>
          </a:xfrm>
          <a:custGeom>
            <a:avLst/>
            <a:gdLst>
              <a:gd name="connsiteX0" fmla="*/ 0 w 10199077"/>
              <a:gd name="connsiteY0" fmla="*/ 883711 h 6276544"/>
              <a:gd name="connsiteX1" fmla="*/ 359508 w 10199077"/>
              <a:gd name="connsiteY1" fmla="*/ 1759034 h 6276544"/>
              <a:gd name="connsiteX2" fmla="*/ 625231 w 10199077"/>
              <a:gd name="connsiteY2" fmla="*/ 789926 h 6276544"/>
              <a:gd name="connsiteX3" fmla="*/ 1101970 w 10199077"/>
              <a:gd name="connsiteY3" fmla="*/ 2735957 h 6276544"/>
              <a:gd name="connsiteX4" fmla="*/ 1328616 w 10199077"/>
              <a:gd name="connsiteY4" fmla="*/ 4181803 h 6276544"/>
              <a:gd name="connsiteX5" fmla="*/ 1461477 w 10199077"/>
              <a:gd name="connsiteY5" fmla="*/ 3962972 h 6276544"/>
              <a:gd name="connsiteX6" fmla="*/ 1727200 w 10199077"/>
              <a:gd name="connsiteY6" fmla="*/ 2657803 h 6276544"/>
              <a:gd name="connsiteX7" fmla="*/ 2110154 w 10199077"/>
              <a:gd name="connsiteY7" fmla="*/ 4713249 h 6276544"/>
              <a:gd name="connsiteX8" fmla="*/ 2766647 w 10199077"/>
              <a:gd name="connsiteY8" fmla="*/ 2618726 h 6276544"/>
              <a:gd name="connsiteX9" fmla="*/ 3274647 w 10199077"/>
              <a:gd name="connsiteY9" fmla="*/ 5041495 h 6276544"/>
              <a:gd name="connsiteX10" fmla="*/ 3415323 w 10199077"/>
              <a:gd name="connsiteY10" fmla="*/ 5744880 h 6276544"/>
              <a:gd name="connsiteX11" fmla="*/ 3532554 w 10199077"/>
              <a:gd name="connsiteY11" fmla="*/ 6268511 h 6276544"/>
              <a:gd name="connsiteX12" fmla="*/ 3673231 w 10199077"/>
              <a:gd name="connsiteY12" fmla="*/ 5987157 h 6276544"/>
              <a:gd name="connsiteX13" fmla="*/ 3821723 w 10199077"/>
              <a:gd name="connsiteY13" fmla="*/ 5025864 h 6276544"/>
              <a:gd name="connsiteX14" fmla="*/ 3884247 w 10199077"/>
              <a:gd name="connsiteY14" fmla="*/ 4564757 h 6276544"/>
              <a:gd name="connsiteX15" fmla="*/ 4165600 w 10199077"/>
              <a:gd name="connsiteY15" fmla="*/ 2181064 h 6276544"/>
              <a:gd name="connsiteX16" fmla="*/ 4470400 w 10199077"/>
              <a:gd name="connsiteY16" fmla="*/ 5572941 h 6276544"/>
              <a:gd name="connsiteX17" fmla="*/ 4720493 w 10199077"/>
              <a:gd name="connsiteY17" fmla="*/ 5510418 h 6276544"/>
              <a:gd name="connsiteX18" fmla="*/ 4994031 w 10199077"/>
              <a:gd name="connsiteY18" fmla="*/ 1837188 h 6276544"/>
              <a:gd name="connsiteX19" fmla="*/ 5251939 w 10199077"/>
              <a:gd name="connsiteY19" fmla="*/ 4760141 h 6276544"/>
              <a:gd name="connsiteX20" fmla="*/ 5517662 w 10199077"/>
              <a:gd name="connsiteY20" fmla="*/ 1329188 h 6276544"/>
              <a:gd name="connsiteX21" fmla="*/ 5681785 w 10199077"/>
              <a:gd name="connsiteY21" fmla="*/ 219403 h 6276544"/>
              <a:gd name="connsiteX22" fmla="*/ 5908431 w 10199077"/>
              <a:gd name="connsiteY22" fmla="*/ 5377557 h 6276544"/>
              <a:gd name="connsiteX23" fmla="*/ 6291385 w 10199077"/>
              <a:gd name="connsiteY23" fmla="*/ 4728880 h 6276544"/>
              <a:gd name="connsiteX24" fmla="*/ 6760308 w 10199077"/>
              <a:gd name="connsiteY24" fmla="*/ 657064 h 6276544"/>
              <a:gd name="connsiteX25" fmla="*/ 7010400 w 10199077"/>
              <a:gd name="connsiteY25" fmla="*/ 5025864 h 6276544"/>
              <a:gd name="connsiteX26" fmla="*/ 7463693 w 10199077"/>
              <a:gd name="connsiteY26" fmla="*/ 1352634 h 6276544"/>
              <a:gd name="connsiteX27" fmla="*/ 8073293 w 10199077"/>
              <a:gd name="connsiteY27" fmla="*/ 5971526 h 6276544"/>
              <a:gd name="connsiteX28" fmla="*/ 8385908 w 10199077"/>
              <a:gd name="connsiteY28" fmla="*/ 4900818 h 6276544"/>
              <a:gd name="connsiteX29" fmla="*/ 8620370 w 10199077"/>
              <a:gd name="connsiteY29" fmla="*/ 5393188 h 6276544"/>
              <a:gd name="connsiteX30" fmla="*/ 9167447 w 10199077"/>
              <a:gd name="connsiteY30" fmla="*/ 3204880 h 6276544"/>
              <a:gd name="connsiteX31" fmla="*/ 9448800 w 10199077"/>
              <a:gd name="connsiteY31" fmla="*/ 3814480 h 6276544"/>
              <a:gd name="connsiteX32" fmla="*/ 9964616 w 10199077"/>
              <a:gd name="connsiteY32" fmla="*/ 2267034 h 6276544"/>
              <a:gd name="connsiteX33" fmla="*/ 10199077 w 10199077"/>
              <a:gd name="connsiteY33" fmla="*/ 2556203 h 627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99077" h="6276544">
                <a:moveTo>
                  <a:pt x="0" y="883711"/>
                </a:moveTo>
                <a:cubicBezTo>
                  <a:pt x="127651" y="1329188"/>
                  <a:pt x="255303" y="1774665"/>
                  <a:pt x="359508" y="1759034"/>
                </a:cubicBezTo>
                <a:cubicBezTo>
                  <a:pt x="463713" y="1743403"/>
                  <a:pt x="501487" y="627105"/>
                  <a:pt x="625231" y="789926"/>
                </a:cubicBezTo>
                <a:cubicBezTo>
                  <a:pt x="748975" y="952747"/>
                  <a:pt x="984739" y="2170644"/>
                  <a:pt x="1101970" y="2735957"/>
                </a:cubicBezTo>
                <a:cubicBezTo>
                  <a:pt x="1219201" y="3301270"/>
                  <a:pt x="1268698" y="3977301"/>
                  <a:pt x="1328616" y="4181803"/>
                </a:cubicBezTo>
                <a:cubicBezTo>
                  <a:pt x="1388534" y="4386305"/>
                  <a:pt x="1395046" y="4216972"/>
                  <a:pt x="1461477" y="3962972"/>
                </a:cubicBezTo>
                <a:cubicBezTo>
                  <a:pt x="1527908" y="3708972"/>
                  <a:pt x="1619087" y="2532757"/>
                  <a:pt x="1727200" y="2657803"/>
                </a:cubicBezTo>
                <a:cubicBezTo>
                  <a:pt x="1835313" y="2782849"/>
                  <a:pt x="1936913" y="4719762"/>
                  <a:pt x="2110154" y="4713249"/>
                </a:cubicBezTo>
                <a:cubicBezTo>
                  <a:pt x="2283395" y="4706736"/>
                  <a:pt x="2572565" y="2564018"/>
                  <a:pt x="2766647" y="2618726"/>
                </a:cubicBezTo>
                <a:cubicBezTo>
                  <a:pt x="2960729" y="2673434"/>
                  <a:pt x="3166534" y="4520469"/>
                  <a:pt x="3274647" y="5041495"/>
                </a:cubicBezTo>
                <a:cubicBezTo>
                  <a:pt x="3382760" y="5562521"/>
                  <a:pt x="3372339" y="5540377"/>
                  <a:pt x="3415323" y="5744880"/>
                </a:cubicBezTo>
                <a:cubicBezTo>
                  <a:pt x="3458307" y="5949383"/>
                  <a:pt x="3489569" y="6228132"/>
                  <a:pt x="3532554" y="6268511"/>
                </a:cubicBezTo>
                <a:cubicBezTo>
                  <a:pt x="3575539" y="6308891"/>
                  <a:pt x="3625036" y="6194265"/>
                  <a:pt x="3673231" y="5987157"/>
                </a:cubicBezTo>
                <a:cubicBezTo>
                  <a:pt x="3721426" y="5780049"/>
                  <a:pt x="3786554" y="5262931"/>
                  <a:pt x="3821723" y="5025864"/>
                </a:cubicBezTo>
                <a:cubicBezTo>
                  <a:pt x="3856892" y="4788797"/>
                  <a:pt x="3826934" y="5038890"/>
                  <a:pt x="3884247" y="4564757"/>
                </a:cubicBezTo>
                <a:cubicBezTo>
                  <a:pt x="3941560" y="4090624"/>
                  <a:pt x="4067908" y="2013033"/>
                  <a:pt x="4165600" y="2181064"/>
                </a:cubicBezTo>
                <a:cubicBezTo>
                  <a:pt x="4263292" y="2349095"/>
                  <a:pt x="4377918" y="5018049"/>
                  <a:pt x="4470400" y="5572941"/>
                </a:cubicBezTo>
                <a:cubicBezTo>
                  <a:pt x="4562882" y="6127833"/>
                  <a:pt x="4633221" y="6133043"/>
                  <a:pt x="4720493" y="5510418"/>
                </a:cubicBezTo>
                <a:cubicBezTo>
                  <a:pt x="4807765" y="4887793"/>
                  <a:pt x="4905457" y="1962234"/>
                  <a:pt x="4994031" y="1837188"/>
                </a:cubicBezTo>
                <a:cubicBezTo>
                  <a:pt x="5082605" y="1712142"/>
                  <a:pt x="5164667" y="4844808"/>
                  <a:pt x="5251939" y="4760141"/>
                </a:cubicBezTo>
                <a:cubicBezTo>
                  <a:pt x="5339211" y="4675474"/>
                  <a:pt x="5446021" y="2085978"/>
                  <a:pt x="5517662" y="1329188"/>
                </a:cubicBezTo>
                <a:cubicBezTo>
                  <a:pt x="5589303" y="572398"/>
                  <a:pt x="5616657" y="-455325"/>
                  <a:pt x="5681785" y="219403"/>
                </a:cubicBezTo>
                <a:cubicBezTo>
                  <a:pt x="5746913" y="894131"/>
                  <a:pt x="5806831" y="4625978"/>
                  <a:pt x="5908431" y="5377557"/>
                </a:cubicBezTo>
                <a:cubicBezTo>
                  <a:pt x="6010031" y="6129136"/>
                  <a:pt x="6149405" y="5515629"/>
                  <a:pt x="6291385" y="4728880"/>
                </a:cubicBezTo>
                <a:cubicBezTo>
                  <a:pt x="6433365" y="3942131"/>
                  <a:pt x="6640472" y="607567"/>
                  <a:pt x="6760308" y="657064"/>
                </a:cubicBezTo>
                <a:cubicBezTo>
                  <a:pt x="6880144" y="706561"/>
                  <a:pt x="6893169" y="4909936"/>
                  <a:pt x="7010400" y="5025864"/>
                </a:cubicBezTo>
                <a:cubicBezTo>
                  <a:pt x="7127631" y="5141792"/>
                  <a:pt x="7286544" y="1195024"/>
                  <a:pt x="7463693" y="1352634"/>
                </a:cubicBezTo>
                <a:cubicBezTo>
                  <a:pt x="7640842" y="1510244"/>
                  <a:pt x="7919591" y="5380162"/>
                  <a:pt x="8073293" y="5971526"/>
                </a:cubicBezTo>
                <a:cubicBezTo>
                  <a:pt x="8226995" y="6562890"/>
                  <a:pt x="8294729" y="4997208"/>
                  <a:pt x="8385908" y="4900818"/>
                </a:cubicBezTo>
                <a:cubicBezTo>
                  <a:pt x="8477088" y="4804428"/>
                  <a:pt x="8490114" y="5675844"/>
                  <a:pt x="8620370" y="5393188"/>
                </a:cubicBezTo>
                <a:cubicBezTo>
                  <a:pt x="8750627" y="5110532"/>
                  <a:pt x="9029375" y="3467998"/>
                  <a:pt x="9167447" y="3204880"/>
                </a:cubicBezTo>
                <a:cubicBezTo>
                  <a:pt x="9305519" y="2941762"/>
                  <a:pt x="9315939" y="3970788"/>
                  <a:pt x="9448800" y="3814480"/>
                </a:cubicBezTo>
                <a:cubicBezTo>
                  <a:pt x="9581661" y="3658172"/>
                  <a:pt x="9839570" y="2476747"/>
                  <a:pt x="9964616" y="2267034"/>
                </a:cubicBezTo>
                <a:cubicBezTo>
                  <a:pt x="10089662" y="2057321"/>
                  <a:pt x="10144369" y="2306762"/>
                  <a:pt x="10199077" y="255620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7DD86A2-2EDB-4F96-B641-7F964B9A09AD}"/>
              </a:ext>
            </a:extLst>
          </p:cNvPr>
          <p:cNvSpPr/>
          <p:nvPr/>
        </p:nvSpPr>
        <p:spPr>
          <a:xfrm>
            <a:off x="961292" y="598598"/>
            <a:ext cx="10222523" cy="5213211"/>
          </a:xfrm>
          <a:custGeom>
            <a:avLst/>
            <a:gdLst>
              <a:gd name="connsiteX0" fmla="*/ 0 w 10222523"/>
              <a:gd name="connsiteY0" fmla="*/ 4160971 h 5213211"/>
              <a:gd name="connsiteX1" fmla="*/ 140677 w 10222523"/>
              <a:gd name="connsiteY1" fmla="*/ 3402879 h 5213211"/>
              <a:gd name="connsiteX2" fmla="*/ 375139 w 10222523"/>
              <a:gd name="connsiteY2" fmla="*/ 4121894 h 5213211"/>
              <a:gd name="connsiteX3" fmla="*/ 648677 w 10222523"/>
              <a:gd name="connsiteY3" fmla="*/ 1792910 h 5213211"/>
              <a:gd name="connsiteX4" fmla="*/ 1234831 w 10222523"/>
              <a:gd name="connsiteY4" fmla="*/ 5028479 h 5213211"/>
              <a:gd name="connsiteX5" fmla="*/ 1531816 w 10222523"/>
              <a:gd name="connsiteY5" fmla="*/ 4317279 h 5213211"/>
              <a:gd name="connsiteX6" fmla="*/ 1703754 w 10222523"/>
              <a:gd name="connsiteY6" fmla="*/ 2566633 h 5213211"/>
              <a:gd name="connsiteX7" fmla="*/ 1781908 w 10222523"/>
              <a:gd name="connsiteY7" fmla="*/ 1589710 h 5213211"/>
              <a:gd name="connsiteX8" fmla="*/ 2094523 w 10222523"/>
              <a:gd name="connsiteY8" fmla="*/ 2871433 h 5213211"/>
              <a:gd name="connsiteX9" fmla="*/ 2383693 w 10222523"/>
              <a:gd name="connsiteY9" fmla="*/ 1323987 h 5213211"/>
              <a:gd name="connsiteX10" fmla="*/ 2727570 w 10222523"/>
              <a:gd name="connsiteY10" fmla="*/ 4575187 h 5213211"/>
              <a:gd name="connsiteX11" fmla="*/ 2969846 w 10222523"/>
              <a:gd name="connsiteY11" fmla="*/ 2418140 h 5213211"/>
              <a:gd name="connsiteX12" fmla="*/ 3102708 w 10222523"/>
              <a:gd name="connsiteY12" fmla="*/ 3199679 h 5213211"/>
              <a:gd name="connsiteX13" fmla="*/ 3188677 w 10222523"/>
              <a:gd name="connsiteY13" fmla="*/ 2652602 h 5213211"/>
              <a:gd name="connsiteX14" fmla="*/ 3305908 w 10222523"/>
              <a:gd name="connsiteY14" fmla="*/ 3207494 h 5213211"/>
              <a:gd name="connsiteX15" fmla="*/ 3352800 w 10222523"/>
              <a:gd name="connsiteY15" fmla="*/ 2738571 h 5213211"/>
              <a:gd name="connsiteX16" fmla="*/ 3438770 w 10222523"/>
              <a:gd name="connsiteY16" fmla="*/ 3301279 h 5213211"/>
              <a:gd name="connsiteX17" fmla="*/ 3516923 w 10222523"/>
              <a:gd name="connsiteY17" fmla="*/ 2418140 h 5213211"/>
              <a:gd name="connsiteX18" fmla="*/ 3665416 w 10222523"/>
              <a:gd name="connsiteY18" fmla="*/ 3731125 h 5213211"/>
              <a:gd name="connsiteX19" fmla="*/ 3852985 w 10222523"/>
              <a:gd name="connsiteY19" fmla="*/ 2207125 h 5213211"/>
              <a:gd name="connsiteX20" fmla="*/ 3931139 w 10222523"/>
              <a:gd name="connsiteY20" fmla="*/ 4848725 h 5213211"/>
              <a:gd name="connsiteX21" fmla="*/ 4095262 w 10222523"/>
              <a:gd name="connsiteY21" fmla="*/ 4817464 h 5213211"/>
              <a:gd name="connsiteX22" fmla="*/ 4290646 w 10222523"/>
              <a:gd name="connsiteY22" fmla="*/ 1386510 h 5213211"/>
              <a:gd name="connsiteX23" fmla="*/ 4423508 w 10222523"/>
              <a:gd name="connsiteY23" fmla="*/ 3324725 h 5213211"/>
              <a:gd name="connsiteX24" fmla="*/ 4814277 w 10222523"/>
              <a:gd name="connsiteY24" fmla="*/ 800356 h 5213211"/>
              <a:gd name="connsiteX25" fmla="*/ 4954954 w 10222523"/>
              <a:gd name="connsiteY25" fmla="*/ 89156 h 5213211"/>
              <a:gd name="connsiteX26" fmla="*/ 5111262 w 10222523"/>
              <a:gd name="connsiteY26" fmla="*/ 2535371 h 5213211"/>
              <a:gd name="connsiteX27" fmla="*/ 5361354 w 10222523"/>
              <a:gd name="connsiteY27" fmla="*/ 417402 h 5213211"/>
              <a:gd name="connsiteX28" fmla="*/ 5517662 w 10222523"/>
              <a:gd name="connsiteY28" fmla="*/ 1284910 h 5213211"/>
              <a:gd name="connsiteX29" fmla="*/ 5627077 w 10222523"/>
              <a:gd name="connsiteY29" fmla="*/ 581525 h 5213211"/>
              <a:gd name="connsiteX30" fmla="*/ 5799016 w 10222523"/>
              <a:gd name="connsiteY30" fmla="*/ 1761648 h 5213211"/>
              <a:gd name="connsiteX31" fmla="*/ 5900616 w 10222523"/>
              <a:gd name="connsiteY31" fmla="*/ 808171 h 5213211"/>
              <a:gd name="connsiteX32" fmla="*/ 6025662 w 10222523"/>
              <a:gd name="connsiteY32" fmla="*/ 1480294 h 5213211"/>
              <a:gd name="connsiteX33" fmla="*/ 6096000 w 10222523"/>
              <a:gd name="connsiteY33" fmla="*/ 894140 h 5213211"/>
              <a:gd name="connsiteX34" fmla="*/ 6291385 w 10222523"/>
              <a:gd name="connsiteY34" fmla="*/ 2308725 h 5213211"/>
              <a:gd name="connsiteX35" fmla="*/ 6432062 w 10222523"/>
              <a:gd name="connsiteY35" fmla="*/ 1417771 h 5213211"/>
              <a:gd name="connsiteX36" fmla="*/ 6619631 w 10222523"/>
              <a:gd name="connsiteY36" fmla="*/ 2582264 h 5213211"/>
              <a:gd name="connsiteX37" fmla="*/ 6768123 w 10222523"/>
              <a:gd name="connsiteY37" fmla="*/ 1620971 h 5213211"/>
              <a:gd name="connsiteX38" fmla="*/ 7010400 w 10222523"/>
              <a:gd name="connsiteY38" fmla="*/ 2933956 h 5213211"/>
              <a:gd name="connsiteX39" fmla="*/ 7158893 w 10222523"/>
              <a:gd name="connsiteY39" fmla="*/ 1996110 h 5213211"/>
              <a:gd name="connsiteX40" fmla="*/ 7338646 w 10222523"/>
              <a:gd name="connsiteY40" fmla="*/ 3168417 h 5213211"/>
              <a:gd name="connsiteX41" fmla="*/ 7604370 w 10222523"/>
              <a:gd name="connsiteY41" fmla="*/ 917587 h 5213211"/>
              <a:gd name="connsiteX42" fmla="*/ 7885723 w 10222523"/>
              <a:gd name="connsiteY42" fmla="*/ 4911248 h 5213211"/>
              <a:gd name="connsiteX43" fmla="*/ 8159262 w 10222523"/>
              <a:gd name="connsiteY43" fmla="*/ 3215310 h 5213211"/>
              <a:gd name="connsiteX44" fmla="*/ 8221785 w 10222523"/>
              <a:gd name="connsiteY44" fmla="*/ 4035925 h 5213211"/>
              <a:gd name="connsiteX45" fmla="*/ 8315570 w 10222523"/>
              <a:gd name="connsiteY45" fmla="*/ 3348171 h 5213211"/>
              <a:gd name="connsiteX46" fmla="*/ 8401539 w 10222523"/>
              <a:gd name="connsiteY46" fmla="*/ 4004664 h 5213211"/>
              <a:gd name="connsiteX47" fmla="*/ 8495323 w 10222523"/>
              <a:gd name="connsiteY47" fmla="*/ 2441587 h 5213211"/>
              <a:gd name="connsiteX48" fmla="*/ 8612554 w 10222523"/>
              <a:gd name="connsiteY48" fmla="*/ 3340356 h 5213211"/>
              <a:gd name="connsiteX49" fmla="*/ 8745416 w 10222523"/>
              <a:gd name="connsiteY49" fmla="*/ 1761648 h 5213211"/>
              <a:gd name="connsiteX50" fmla="*/ 8862646 w 10222523"/>
              <a:gd name="connsiteY50" fmla="*/ 2894879 h 5213211"/>
              <a:gd name="connsiteX51" fmla="*/ 9065846 w 10222523"/>
              <a:gd name="connsiteY51" fmla="*/ 1378694 h 5213211"/>
              <a:gd name="connsiteX52" fmla="*/ 9198708 w 10222523"/>
              <a:gd name="connsiteY52" fmla="*/ 2551002 h 5213211"/>
              <a:gd name="connsiteX53" fmla="*/ 9339385 w 10222523"/>
              <a:gd name="connsiteY53" fmla="*/ 1112971 h 5213211"/>
              <a:gd name="connsiteX54" fmla="*/ 9511323 w 10222523"/>
              <a:gd name="connsiteY54" fmla="*/ 1863248 h 5213211"/>
              <a:gd name="connsiteX55" fmla="*/ 9730154 w 10222523"/>
              <a:gd name="connsiteY55" fmla="*/ 3942140 h 5213211"/>
              <a:gd name="connsiteX56" fmla="*/ 9847385 w 10222523"/>
              <a:gd name="connsiteY56" fmla="*/ 3504479 h 5213211"/>
              <a:gd name="connsiteX57" fmla="*/ 9948985 w 10222523"/>
              <a:gd name="connsiteY57" fmla="*/ 3957771 h 5213211"/>
              <a:gd name="connsiteX58" fmla="*/ 10120923 w 10222523"/>
              <a:gd name="connsiteY58" fmla="*/ 3144971 h 5213211"/>
              <a:gd name="connsiteX59" fmla="*/ 10222523 w 10222523"/>
              <a:gd name="connsiteY59" fmla="*/ 3457587 h 5213211"/>
              <a:gd name="connsiteX60" fmla="*/ 10222523 w 10222523"/>
              <a:gd name="connsiteY60" fmla="*/ 3457587 h 5213211"/>
              <a:gd name="connsiteX61" fmla="*/ 10222523 w 10222523"/>
              <a:gd name="connsiteY61" fmla="*/ 3457587 h 521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222523" h="5213211">
                <a:moveTo>
                  <a:pt x="0" y="4160971"/>
                </a:moveTo>
                <a:cubicBezTo>
                  <a:pt x="39077" y="3785181"/>
                  <a:pt x="78154" y="3409392"/>
                  <a:pt x="140677" y="3402879"/>
                </a:cubicBezTo>
                <a:cubicBezTo>
                  <a:pt x="203200" y="3396366"/>
                  <a:pt x="290472" y="4390222"/>
                  <a:pt x="375139" y="4121894"/>
                </a:cubicBezTo>
                <a:cubicBezTo>
                  <a:pt x="459806" y="3853566"/>
                  <a:pt x="505395" y="1641813"/>
                  <a:pt x="648677" y="1792910"/>
                </a:cubicBezTo>
                <a:cubicBezTo>
                  <a:pt x="791959" y="1944007"/>
                  <a:pt x="1087641" y="4607751"/>
                  <a:pt x="1234831" y="5028479"/>
                </a:cubicBezTo>
                <a:cubicBezTo>
                  <a:pt x="1382021" y="5449207"/>
                  <a:pt x="1453662" y="4727587"/>
                  <a:pt x="1531816" y="4317279"/>
                </a:cubicBezTo>
                <a:cubicBezTo>
                  <a:pt x="1609970" y="3906971"/>
                  <a:pt x="1662072" y="3021228"/>
                  <a:pt x="1703754" y="2566633"/>
                </a:cubicBezTo>
                <a:cubicBezTo>
                  <a:pt x="1745436" y="2112038"/>
                  <a:pt x="1716780" y="1538910"/>
                  <a:pt x="1781908" y="1589710"/>
                </a:cubicBezTo>
                <a:cubicBezTo>
                  <a:pt x="1847036" y="1640510"/>
                  <a:pt x="1994226" y="2915720"/>
                  <a:pt x="2094523" y="2871433"/>
                </a:cubicBezTo>
                <a:cubicBezTo>
                  <a:pt x="2194820" y="2827146"/>
                  <a:pt x="2278185" y="1040028"/>
                  <a:pt x="2383693" y="1323987"/>
                </a:cubicBezTo>
                <a:cubicBezTo>
                  <a:pt x="2489201" y="1607946"/>
                  <a:pt x="2629878" y="4392828"/>
                  <a:pt x="2727570" y="4575187"/>
                </a:cubicBezTo>
                <a:cubicBezTo>
                  <a:pt x="2825262" y="4757546"/>
                  <a:pt x="2907323" y="2647391"/>
                  <a:pt x="2969846" y="2418140"/>
                </a:cubicBezTo>
                <a:cubicBezTo>
                  <a:pt x="3032369" y="2188889"/>
                  <a:pt x="3066236" y="3160602"/>
                  <a:pt x="3102708" y="3199679"/>
                </a:cubicBezTo>
                <a:cubicBezTo>
                  <a:pt x="3139180" y="3238756"/>
                  <a:pt x="3154810" y="2651299"/>
                  <a:pt x="3188677" y="2652602"/>
                </a:cubicBezTo>
                <a:cubicBezTo>
                  <a:pt x="3222544" y="2653904"/>
                  <a:pt x="3278554" y="3193166"/>
                  <a:pt x="3305908" y="3207494"/>
                </a:cubicBezTo>
                <a:cubicBezTo>
                  <a:pt x="3333262" y="3221822"/>
                  <a:pt x="3330656" y="2722940"/>
                  <a:pt x="3352800" y="2738571"/>
                </a:cubicBezTo>
                <a:cubicBezTo>
                  <a:pt x="3374944" y="2754202"/>
                  <a:pt x="3411416" y="3354684"/>
                  <a:pt x="3438770" y="3301279"/>
                </a:cubicBezTo>
                <a:cubicBezTo>
                  <a:pt x="3466124" y="3247874"/>
                  <a:pt x="3479149" y="2346499"/>
                  <a:pt x="3516923" y="2418140"/>
                </a:cubicBezTo>
                <a:cubicBezTo>
                  <a:pt x="3554697" y="2489781"/>
                  <a:pt x="3609406" y="3766294"/>
                  <a:pt x="3665416" y="3731125"/>
                </a:cubicBezTo>
                <a:cubicBezTo>
                  <a:pt x="3721426" y="3695956"/>
                  <a:pt x="3808698" y="2020858"/>
                  <a:pt x="3852985" y="2207125"/>
                </a:cubicBezTo>
                <a:cubicBezTo>
                  <a:pt x="3897272" y="2393392"/>
                  <a:pt x="3890760" y="4413669"/>
                  <a:pt x="3931139" y="4848725"/>
                </a:cubicBezTo>
                <a:cubicBezTo>
                  <a:pt x="3971518" y="5283781"/>
                  <a:pt x="4035344" y="5394500"/>
                  <a:pt x="4095262" y="4817464"/>
                </a:cubicBezTo>
                <a:cubicBezTo>
                  <a:pt x="4155180" y="4240428"/>
                  <a:pt x="4235938" y="1635300"/>
                  <a:pt x="4290646" y="1386510"/>
                </a:cubicBezTo>
                <a:cubicBezTo>
                  <a:pt x="4345354" y="1137720"/>
                  <a:pt x="4336236" y="3422417"/>
                  <a:pt x="4423508" y="3324725"/>
                </a:cubicBezTo>
                <a:cubicBezTo>
                  <a:pt x="4510780" y="3227033"/>
                  <a:pt x="4725703" y="1339617"/>
                  <a:pt x="4814277" y="800356"/>
                </a:cubicBezTo>
                <a:cubicBezTo>
                  <a:pt x="4902851" y="261095"/>
                  <a:pt x="4905457" y="-200013"/>
                  <a:pt x="4954954" y="89156"/>
                </a:cubicBezTo>
                <a:cubicBezTo>
                  <a:pt x="5004451" y="378325"/>
                  <a:pt x="5043529" y="2480663"/>
                  <a:pt x="5111262" y="2535371"/>
                </a:cubicBezTo>
                <a:cubicBezTo>
                  <a:pt x="5178995" y="2590079"/>
                  <a:pt x="5293621" y="625812"/>
                  <a:pt x="5361354" y="417402"/>
                </a:cubicBezTo>
                <a:cubicBezTo>
                  <a:pt x="5429087" y="208992"/>
                  <a:pt x="5473375" y="1257556"/>
                  <a:pt x="5517662" y="1284910"/>
                </a:cubicBezTo>
                <a:cubicBezTo>
                  <a:pt x="5561949" y="1312264"/>
                  <a:pt x="5580185" y="502069"/>
                  <a:pt x="5627077" y="581525"/>
                </a:cubicBezTo>
                <a:cubicBezTo>
                  <a:pt x="5673969" y="660981"/>
                  <a:pt x="5753426" y="1723874"/>
                  <a:pt x="5799016" y="1761648"/>
                </a:cubicBezTo>
                <a:cubicBezTo>
                  <a:pt x="5844606" y="1799422"/>
                  <a:pt x="5862842" y="855063"/>
                  <a:pt x="5900616" y="808171"/>
                </a:cubicBezTo>
                <a:cubicBezTo>
                  <a:pt x="5938390" y="761279"/>
                  <a:pt x="5993098" y="1465966"/>
                  <a:pt x="6025662" y="1480294"/>
                </a:cubicBezTo>
                <a:cubicBezTo>
                  <a:pt x="6058226" y="1494622"/>
                  <a:pt x="6051713" y="756068"/>
                  <a:pt x="6096000" y="894140"/>
                </a:cubicBezTo>
                <a:cubicBezTo>
                  <a:pt x="6140287" y="1032212"/>
                  <a:pt x="6235375" y="2221453"/>
                  <a:pt x="6291385" y="2308725"/>
                </a:cubicBezTo>
                <a:cubicBezTo>
                  <a:pt x="6347395" y="2395997"/>
                  <a:pt x="6377354" y="1372181"/>
                  <a:pt x="6432062" y="1417771"/>
                </a:cubicBezTo>
                <a:cubicBezTo>
                  <a:pt x="6486770" y="1463361"/>
                  <a:pt x="6563621" y="2548397"/>
                  <a:pt x="6619631" y="2582264"/>
                </a:cubicBezTo>
                <a:cubicBezTo>
                  <a:pt x="6675641" y="2616131"/>
                  <a:pt x="6702995" y="1562356"/>
                  <a:pt x="6768123" y="1620971"/>
                </a:cubicBezTo>
                <a:cubicBezTo>
                  <a:pt x="6833251" y="1679586"/>
                  <a:pt x="6945272" y="2871433"/>
                  <a:pt x="7010400" y="2933956"/>
                </a:cubicBezTo>
                <a:cubicBezTo>
                  <a:pt x="7075528" y="2996479"/>
                  <a:pt x="7104185" y="1957033"/>
                  <a:pt x="7158893" y="1996110"/>
                </a:cubicBezTo>
                <a:cubicBezTo>
                  <a:pt x="7213601" y="2035187"/>
                  <a:pt x="7264400" y="3348171"/>
                  <a:pt x="7338646" y="3168417"/>
                </a:cubicBezTo>
                <a:cubicBezTo>
                  <a:pt x="7412892" y="2988663"/>
                  <a:pt x="7513191" y="627115"/>
                  <a:pt x="7604370" y="917587"/>
                </a:cubicBezTo>
                <a:cubicBezTo>
                  <a:pt x="7695550" y="1208059"/>
                  <a:pt x="7793241" y="4528294"/>
                  <a:pt x="7885723" y="4911248"/>
                </a:cubicBezTo>
                <a:cubicBezTo>
                  <a:pt x="7978205" y="5294202"/>
                  <a:pt x="8103252" y="3361197"/>
                  <a:pt x="8159262" y="3215310"/>
                </a:cubicBezTo>
                <a:cubicBezTo>
                  <a:pt x="8215272" y="3069423"/>
                  <a:pt x="8195734" y="4013782"/>
                  <a:pt x="8221785" y="4035925"/>
                </a:cubicBezTo>
                <a:cubicBezTo>
                  <a:pt x="8247836" y="4058068"/>
                  <a:pt x="8285611" y="3353381"/>
                  <a:pt x="8315570" y="3348171"/>
                </a:cubicBezTo>
                <a:cubicBezTo>
                  <a:pt x="8345529" y="3342961"/>
                  <a:pt x="8371580" y="4155761"/>
                  <a:pt x="8401539" y="4004664"/>
                </a:cubicBezTo>
                <a:cubicBezTo>
                  <a:pt x="8431498" y="3853567"/>
                  <a:pt x="8460154" y="2552305"/>
                  <a:pt x="8495323" y="2441587"/>
                </a:cubicBezTo>
                <a:cubicBezTo>
                  <a:pt x="8530492" y="2330869"/>
                  <a:pt x="8570872" y="3453679"/>
                  <a:pt x="8612554" y="3340356"/>
                </a:cubicBezTo>
                <a:cubicBezTo>
                  <a:pt x="8654236" y="3227033"/>
                  <a:pt x="8703734" y="1835894"/>
                  <a:pt x="8745416" y="1761648"/>
                </a:cubicBezTo>
                <a:cubicBezTo>
                  <a:pt x="8787098" y="1687402"/>
                  <a:pt x="8809241" y="2958705"/>
                  <a:pt x="8862646" y="2894879"/>
                </a:cubicBezTo>
                <a:cubicBezTo>
                  <a:pt x="8916051" y="2831053"/>
                  <a:pt x="9009836" y="1436007"/>
                  <a:pt x="9065846" y="1378694"/>
                </a:cubicBezTo>
                <a:cubicBezTo>
                  <a:pt x="9121856" y="1321381"/>
                  <a:pt x="9153118" y="2595289"/>
                  <a:pt x="9198708" y="2551002"/>
                </a:cubicBezTo>
                <a:cubicBezTo>
                  <a:pt x="9244298" y="2506715"/>
                  <a:pt x="9287283" y="1227597"/>
                  <a:pt x="9339385" y="1112971"/>
                </a:cubicBezTo>
                <a:cubicBezTo>
                  <a:pt x="9391488" y="998345"/>
                  <a:pt x="9446195" y="1391720"/>
                  <a:pt x="9511323" y="1863248"/>
                </a:cubicBezTo>
                <a:cubicBezTo>
                  <a:pt x="9576451" y="2334776"/>
                  <a:pt x="9674144" y="3668601"/>
                  <a:pt x="9730154" y="3942140"/>
                </a:cubicBezTo>
                <a:cubicBezTo>
                  <a:pt x="9786164" y="4215679"/>
                  <a:pt x="9810913" y="3501874"/>
                  <a:pt x="9847385" y="3504479"/>
                </a:cubicBezTo>
                <a:cubicBezTo>
                  <a:pt x="9883857" y="3507084"/>
                  <a:pt x="9903395" y="4017689"/>
                  <a:pt x="9948985" y="3957771"/>
                </a:cubicBezTo>
                <a:cubicBezTo>
                  <a:pt x="9994575" y="3897853"/>
                  <a:pt x="10075333" y="3228335"/>
                  <a:pt x="10120923" y="3144971"/>
                </a:cubicBezTo>
                <a:cubicBezTo>
                  <a:pt x="10166513" y="3061607"/>
                  <a:pt x="10222523" y="3457587"/>
                  <a:pt x="10222523" y="3457587"/>
                </a:cubicBezTo>
                <a:lnTo>
                  <a:pt x="10222523" y="3457587"/>
                </a:lnTo>
                <a:lnTo>
                  <a:pt x="10222523" y="3457587"/>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36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utliers Icons - Download Free Vector Icons | Noun Project">
            <a:extLst>
              <a:ext uri="{FF2B5EF4-FFF2-40B4-BE49-F238E27FC236}">
                <a16:creationId xmlns:a16="http://schemas.microsoft.com/office/drawing/2014/main" id="{9FFE69B0-1C20-4A78-9CD0-79951DA99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4575" y="1671760"/>
            <a:ext cx="2482850" cy="248285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D40E438B-1992-4727-93CA-4C3FA26BDFC6}"/>
              </a:ext>
            </a:extLst>
          </p:cNvPr>
          <p:cNvSpPr txBox="1">
            <a:spLocks/>
          </p:cNvSpPr>
          <p:nvPr/>
        </p:nvSpPr>
        <p:spPr>
          <a:xfrm>
            <a:off x="3179405" y="4457350"/>
            <a:ext cx="583319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Anomaly (Outlier) Detection</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83947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58914" y="5142110"/>
            <a:ext cx="4538785" cy="1325563"/>
          </a:xfrm>
        </p:spPr>
        <p:txBody>
          <a:bodyPr>
            <a:normAutofit/>
          </a:bodyPr>
          <a:lstStyle/>
          <a:p>
            <a:pPr algn="ctr"/>
            <a:r>
              <a:rPr lang="en-US" altLang="zh-TW" b="1" dirty="0" err="1">
                <a:latin typeface="+mn-lt"/>
              </a:rPr>
              <a:t>Datasaurus</a:t>
            </a:r>
            <a:endParaRPr lang="zh-TW" altLang="en-US" sz="4000" b="1" dirty="0">
              <a:latin typeface="+mn-lt"/>
            </a:endParaRPr>
          </a:p>
        </p:txBody>
      </p:sp>
      <p:pic>
        <p:nvPicPr>
          <p:cNvPr id="5" name="內容版面配置區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331" y="1327665"/>
            <a:ext cx="7471955" cy="5399705"/>
          </a:xfrm>
        </p:spPr>
      </p:pic>
      <p:sp>
        <p:nvSpPr>
          <p:cNvPr id="8" name="矩形 7"/>
          <p:cNvSpPr/>
          <p:nvPr/>
        </p:nvSpPr>
        <p:spPr>
          <a:xfrm>
            <a:off x="7676270" y="6519446"/>
            <a:ext cx="4515730" cy="338554"/>
          </a:xfrm>
          <a:prstGeom prst="rect">
            <a:avLst/>
          </a:prstGeom>
        </p:spPr>
        <p:txBody>
          <a:bodyPr wrap="square">
            <a:spAutoFit/>
          </a:bodyPr>
          <a:lstStyle/>
          <a:p>
            <a:pPr algn="r"/>
            <a:r>
              <a:rPr lang="en-US" altLang="zh-TW" sz="1600" dirty="0">
                <a:solidFill>
                  <a:schemeClr val="bg1">
                    <a:lumMod val="50000"/>
                  </a:schemeClr>
                </a:solidFill>
                <a:latin typeface="Lato" panose="020F0502020204030203"/>
              </a:rPr>
              <a:t>Matejka &amp; Fitzmaurice (2017) </a:t>
            </a:r>
            <a:endParaRPr lang="zh-TW" altLang="en-US" sz="1600" dirty="0">
              <a:solidFill>
                <a:schemeClr val="bg1">
                  <a:lumMod val="50000"/>
                </a:schemeClr>
              </a:solidFill>
              <a:latin typeface="Lato" panose="020F0502020204030203"/>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205255355"/>
                  </p:ext>
                </p:extLst>
              </p:nvPr>
            </p:nvGraphicFramePr>
            <p:xfrm>
              <a:off x="7898561" y="2286000"/>
              <a:ext cx="2617762" cy="2286000"/>
            </p:xfrm>
            <a:graphic>
              <a:graphicData uri="http://schemas.openxmlformats.org/drawingml/2006/table">
                <a:tbl>
                  <a:tblPr firstRow="1" bandRow="1">
                    <a:tableStyleId>{2D5ABB26-0587-4C30-8999-92F81FD0307C}</a:tableStyleId>
                  </a:tblPr>
                  <a:tblGrid>
                    <a:gridCol w="1308881">
                      <a:extLst>
                        <a:ext uri="{9D8B030D-6E8A-4147-A177-3AD203B41FA5}">
                          <a16:colId xmlns:a16="http://schemas.microsoft.com/office/drawing/2014/main" val="4168086923"/>
                        </a:ext>
                      </a:extLst>
                    </a:gridCol>
                    <a:gridCol w="1308881">
                      <a:extLst>
                        <a:ext uri="{9D8B030D-6E8A-4147-A177-3AD203B41FA5}">
                          <a16:colId xmlns:a16="http://schemas.microsoft.com/office/drawing/2014/main" val="1081966700"/>
                        </a:ext>
                      </a:extLst>
                    </a:gridCol>
                  </a:tblGrid>
                  <a:tr h="370840">
                    <a:tc>
                      <a:txBody>
                        <a:bodyPr/>
                        <a:lstStyle/>
                        <a:p>
                          <a:pPr algn="ctr"/>
                          <a14:m>
                            <m:oMath xmlns:m="http://schemas.openxmlformats.org/officeDocument/2006/math">
                              <m:acc>
                                <m:accPr>
                                  <m:chr m:val="̅"/>
                                  <m:ctrlPr>
                                    <a:rPr lang="zh-TW" altLang="en-US" sz="2400" b="1" i="1" smtClean="0">
                                      <a:latin typeface="Cambria Math" panose="02040503050406030204" pitchFamily="18" charset="0"/>
                                    </a:rPr>
                                  </m:ctrlPr>
                                </m:accPr>
                                <m:e>
                                  <m:r>
                                    <a:rPr lang="en-US" altLang="zh-TW" sz="2400" b="1" i="1" smtClean="0">
                                      <a:latin typeface="Cambria Math" panose="02040503050406030204" pitchFamily="18" charset="0"/>
                                    </a:rPr>
                                    <m:t>𝒙</m:t>
                                  </m:r>
                                </m:e>
                              </m:acc>
                            </m:oMath>
                          </a14:m>
                          <a:r>
                            <a:rPr lang="zh-TW" altLang="en-US" sz="2400" b="1" i="0" dirty="0">
                              <a:latin typeface="+mn-lt"/>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zh-TW" sz="2400" b="1" i="0" dirty="0">
                              <a:latin typeface="+mn-lt"/>
                            </a:rPr>
                            <a:t>54.26</a:t>
                          </a:r>
                          <a:endParaRPr lang="zh-TW" altLang="en-US" sz="2400" b="1" i="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899016"/>
                      </a:ext>
                    </a:extLst>
                  </a:tr>
                  <a:tr h="370840">
                    <a:tc>
                      <a:txBody>
                        <a:bodyPr/>
                        <a:lstStyle/>
                        <a:p>
                          <a:pPr algn="ctr"/>
                          <a14:m>
                            <m:oMath xmlns:m="http://schemas.openxmlformats.org/officeDocument/2006/math">
                              <m:acc>
                                <m:accPr>
                                  <m:chr m:val="̅"/>
                                  <m:ctrlPr>
                                    <a:rPr lang="zh-TW" altLang="en-US" sz="2400" b="1" i="1" smtClean="0">
                                      <a:latin typeface="Cambria Math" panose="02040503050406030204" pitchFamily="18" charset="0"/>
                                    </a:rPr>
                                  </m:ctrlPr>
                                </m:accPr>
                                <m:e>
                                  <m:r>
                                    <a:rPr lang="en-US" altLang="zh-TW" sz="2400" b="1" i="1" smtClean="0">
                                      <a:latin typeface="Cambria Math" panose="02040503050406030204" pitchFamily="18" charset="0"/>
                                    </a:rPr>
                                    <m:t>𝒚</m:t>
                                  </m:r>
                                </m:e>
                              </m:acc>
                            </m:oMath>
                          </a14:m>
                          <a:r>
                            <a:rPr lang="zh-TW" altLang="en-US" sz="2400" b="1" dirty="0">
                              <a:latin typeface="+mn-lt"/>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2400" b="1" dirty="0">
                              <a:latin typeface="+mn-lt"/>
                            </a:rPr>
                            <a:t>47.83</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2687030"/>
                      </a:ext>
                    </a:extLst>
                  </a:tr>
                  <a:tr h="370840">
                    <a:tc>
                      <a:txBody>
                        <a:bodyPr/>
                        <a:lstStyle/>
                        <a:p>
                          <a:pPr algn="ctr"/>
                          <a:r>
                            <a:rPr lang="en-US" altLang="zh-TW" sz="2400" b="1" dirty="0"/>
                            <a:t>SD(x) </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2400" b="1" dirty="0"/>
                            <a:t>16.76</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3341777"/>
                      </a:ext>
                    </a:extLst>
                  </a:tr>
                  <a:tr h="370840">
                    <a:tc>
                      <a:txBody>
                        <a:bodyPr/>
                        <a:lstStyle/>
                        <a:p>
                          <a:pPr algn="ctr"/>
                          <a:r>
                            <a:rPr lang="en-US" altLang="zh-TW" sz="2400" b="1" dirty="0"/>
                            <a:t>SD(y)</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2400" b="1" dirty="0"/>
                            <a:t>26.93</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8239344"/>
                      </a:ext>
                    </a:extLst>
                  </a:tr>
                  <a:tr h="297155">
                    <a:tc>
                      <a:txBody>
                        <a:bodyPr/>
                        <a:lstStyle/>
                        <a:p>
                          <a:pPr algn="ctr"/>
                          <a:r>
                            <a:rPr lang="en-US" altLang="zh-TW" sz="2400" b="1" dirty="0"/>
                            <a:t>Corr(x, y) </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2400" b="1" dirty="0"/>
                            <a:t>-.06</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7793679"/>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205255355"/>
                  </p:ext>
                </p:extLst>
              </p:nvPr>
            </p:nvGraphicFramePr>
            <p:xfrm>
              <a:off x="7898561" y="2286000"/>
              <a:ext cx="2617762" cy="2286000"/>
            </p:xfrm>
            <a:graphic>
              <a:graphicData uri="http://schemas.openxmlformats.org/drawingml/2006/table">
                <a:tbl>
                  <a:tblPr firstRow="1" bandRow="1">
                    <a:tableStyleId>{2D5ABB26-0587-4C30-8999-92F81FD0307C}</a:tableStyleId>
                  </a:tblPr>
                  <a:tblGrid>
                    <a:gridCol w="1308881">
                      <a:extLst>
                        <a:ext uri="{9D8B030D-6E8A-4147-A177-3AD203B41FA5}">
                          <a16:colId xmlns:a16="http://schemas.microsoft.com/office/drawing/2014/main" val="4168086923"/>
                        </a:ext>
                      </a:extLst>
                    </a:gridCol>
                    <a:gridCol w="1308881">
                      <a:extLst>
                        <a:ext uri="{9D8B030D-6E8A-4147-A177-3AD203B41FA5}">
                          <a16:colId xmlns:a16="http://schemas.microsoft.com/office/drawing/2014/main" val="1081966700"/>
                        </a:ext>
                      </a:extLst>
                    </a:gridCol>
                  </a:tblGrid>
                  <a:tr h="45720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667" r="-100000" b="-430667"/>
                          </a:stretch>
                        </a:blipFill>
                      </a:tcPr>
                    </a:tc>
                    <a:tc>
                      <a:txBody>
                        <a:bodyPr/>
                        <a:lstStyle/>
                        <a:p>
                          <a:pPr algn="r"/>
                          <a:r>
                            <a:rPr lang="en-US" altLang="zh-TW" sz="2400" b="1" i="0" dirty="0">
                              <a:latin typeface="+mn-lt"/>
                            </a:rPr>
                            <a:t>54.26</a:t>
                          </a:r>
                          <a:endParaRPr lang="zh-TW" altLang="en-US" sz="2400" b="1" i="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899016"/>
                      </a:ext>
                    </a:extLst>
                  </a:tr>
                  <a:tr h="45720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10667" r="-100000" b="-330667"/>
                          </a:stretch>
                        </a:blip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2400" b="1" dirty="0">
                              <a:latin typeface="+mn-lt"/>
                            </a:rPr>
                            <a:t>47.83</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2687030"/>
                      </a:ext>
                    </a:extLst>
                  </a:tr>
                  <a:tr h="457200">
                    <a:tc>
                      <a:txBody>
                        <a:bodyPr/>
                        <a:lstStyle/>
                        <a:p>
                          <a:pPr algn="ctr"/>
                          <a:r>
                            <a:rPr lang="en-US" altLang="zh-TW" sz="2400" b="1" dirty="0"/>
                            <a:t>SD(x) </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2400" b="1" dirty="0"/>
                            <a:t>16.76</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3341777"/>
                      </a:ext>
                    </a:extLst>
                  </a:tr>
                  <a:tr h="457200">
                    <a:tc>
                      <a:txBody>
                        <a:bodyPr/>
                        <a:lstStyle/>
                        <a:p>
                          <a:pPr algn="ctr"/>
                          <a:r>
                            <a:rPr lang="en-US" altLang="zh-TW" sz="2400" b="1" dirty="0"/>
                            <a:t>SD(y)</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2400" b="1" dirty="0"/>
                            <a:t>26.93</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8239344"/>
                      </a:ext>
                    </a:extLst>
                  </a:tr>
                  <a:tr h="457200">
                    <a:tc>
                      <a:txBody>
                        <a:bodyPr/>
                        <a:lstStyle/>
                        <a:p>
                          <a:pPr algn="ctr"/>
                          <a:r>
                            <a:rPr lang="en-US" altLang="zh-TW" sz="2400" b="1" dirty="0"/>
                            <a:t>Corr(x, y) </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sz="2400" b="1" dirty="0"/>
                            <a:t>-.06</a:t>
                          </a:r>
                          <a:endParaRPr lang="zh-TW" altLang="en-US" sz="2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7793679"/>
                      </a:ext>
                    </a:extLst>
                  </a:tr>
                </a:tbl>
              </a:graphicData>
            </a:graphic>
          </p:graphicFrame>
        </mc:Fallback>
      </mc:AlternateContent>
      <p:pic>
        <p:nvPicPr>
          <p:cNvPr id="7" name="內容版面配置區 7">
            <a:extLst>
              <a:ext uri="{FF2B5EF4-FFF2-40B4-BE49-F238E27FC236}">
                <a16:creationId xmlns:a16="http://schemas.microsoft.com/office/drawing/2014/main" id="{729285E8-C713-4E65-A00A-FE9A05146FF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841303" y="1143349"/>
            <a:ext cx="5174009" cy="3739065"/>
          </a:xfrm>
          <a:prstGeom prst="rect">
            <a:avLst/>
          </a:prstGeom>
        </p:spPr>
      </p:pic>
    </p:spTree>
    <p:extLst>
      <p:ext uri="{BB962C8B-B14F-4D97-AF65-F5344CB8AC3E}">
        <p14:creationId xmlns:p14="http://schemas.microsoft.com/office/powerpoint/2010/main" val="695146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FD5EDA-0F74-4996-81BE-D0DDA7CBAF19}"/>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矩形 3"/>
          <p:cNvSpPr/>
          <p:nvPr/>
        </p:nvSpPr>
        <p:spPr>
          <a:xfrm>
            <a:off x="1444879" y="2312989"/>
            <a:ext cx="9302241" cy="223202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chemeClr val="bg1"/>
                </a:solidFill>
                <a:effectLst/>
                <a:uLnTx/>
                <a:uFillTx/>
                <a:latin typeface="Lato" panose="020F0502020204030203"/>
                <a:ea typeface="新細明體" panose="02020500000000000000" pitchFamily="18" charset="-120"/>
              </a:rPr>
              <a:t>Data visualization provides clear understanding of the </a:t>
            </a:r>
            <a:r>
              <a:rPr kumimoji="0" lang="en-US" altLang="zh-TW" sz="3200" b="1" i="0" u="none" strike="noStrike" kern="1200" cap="none" spc="0" normalizeH="0" baseline="0" noProof="0" dirty="0">
                <a:ln>
                  <a:noFill/>
                </a:ln>
                <a:solidFill>
                  <a:srgbClr val="C00000"/>
                </a:solidFill>
                <a:effectLst/>
                <a:uLnTx/>
                <a:uFillTx/>
                <a:latin typeface="Lato" panose="020F0502020204030203"/>
                <a:ea typeface="新細明體" panose="02020500000000000000" pitchFamily="18" charset="-120"/>
              </a:rPr>
              <a:t>patterns </a:t>
            </a:r>
            <a:r>
              <a:rPr kumimoji="0" lang="en-US" altLang="zh-TW" sz="3200" b="1" i="0" u="none" strike="noStrike" kern="1200" cap="none" spc="0" normalizeH="0" baseline="0" noProof="0" dirty="0">
                <a:ln>
                  <a:noFill/>
                </a:ln>
                <a:solidFill>
                  <a:schemeClr val="bg1"/>
                </a:solidFill>
                <a:effectLst/>
                <a:uLnTx/>
                <a:uFillTx/>
                <a:latin typeface="Lato" panose="020F0502020204030203"/>
                <a:ea typeface="新細明體" panose="02020500000000000000" pitchFamily="18" charset="-120"/>
              </a:rPr>
              <a:t>in the data in order to detect any </a:t>
            </a:r>
            <a:r>
              <a:rPr kumimoji="0" lang="en-US" altLang="zh-TW" sz="3200" b="1" i="0" u="none" strike="noStrike" kern="1200" cap="none" spc="0" normalizeH="0" baseline="0" noProof="0" dirty="0">
                <a:ln>
                  <a:noFill/>
                </a:ln>
                <a:solidFill>
                  <a:srgbClr val="C00000"/>
                </a:solidFill>
                <a:effectLst/>
                <a:uLnTx/>
                <a:uFillTx/>
                <a:latin typeface="Lato" panose="020F0502020204030203"/>
                <a:ea typeface="新細明體" panose="02020500000000000000" pitchFamily="18" charset="-120"/>
              </a:rPr>
              <a:t>hidden structures </a:t>
            </a:r>
            <a:r>
              <a:rPr lang="en-US" altLang="zh-TW" sz="3200" b="1" dirty="0">
                <a:solidFill>
                  <a:schemeClr val="bg1"/>
                </a:solidFill>
                <a:latin typeface="Lato" panose="020F0502020204030203"/>
                <a:ea typeface="新細明體" panose="02020500000000000000" pitchFamily="18" charset="-120"/>
              </a:rPr>
              <a:t>within the</a:t>
            </a:r>
            <a:r>
              <a:rPr kumimoji="0" lang="en-US" altLang="zh-TW" sz="3200" b="1" i="0" u="none" strike="noStrike" kern="1200" cap="none" spc="0" normalizeH="0" baseline="0" noProof="0" dirty="0">
                <a:ln>
                  <a:noFill/>
                </a:ln>
                <a:solidFill>
                  <a:schemeClr val="bg1"/>
                </a:solidFill>
                <a:effectLst/>
                <a:uLnTx/>
                <a:uFillTx/>
                <a:latin typeface="Lato" panose="020F0502020204030203"/>
                <a:ea typeface="新細明體" panose="02020500000000000000" pitchFamily="18" charset="-120"/>
              </a:rPr>
              <a:t> data.</a:t>
            </a:r>
          </a:p>
        </p:txBody>
      </p:sp>
    </p:spTree>
    <p:extLst>
      <p:ext uri="{BB962C8B-B14F-4D97-AF65-F5344CB8AC3E}">
        <p14:creationId xmlns:p14="http://schemas.microsoft.com/office/powerpoint/2010/main" val="3553383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tion Group 1 | EUSALP">
            <a:extLst>
              <a:ext uri="{FF2B5EF4-FFF2-40B4-BE49-F238E27FC236}">
                <a16:creationId xmlns:a16="http://schemas.microsoft.com/office/drawing/2014/main" id="{8E376F75-97EE-44BB-BF61-3744AE03A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98" y="1080275"/>
            <a:ext cx="5145448" cy="4697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D0628-F542-43E6-AD84-444D12C4884C}"/>
              </a:ext>
            </a:extLst>
          </p:cNvPr>
          <p:cNvSpPr txBox="1"/>
          <p:nvPr/>
        </p:nvSpPr>
        <p:spPr>
          <a:xfrm>
            <a:off x="6841387" y="1997839"/>
            <a:ext cx="4275015" cy="2739211"/>
          </a:xfrm>
          <a:prstGeom prst="rect">
            <a:avLst/>
          </a:prstGeom>
          <a:noFill/>
        </p:spPr>
        <p:txBody>
          <a:bodyPr wrap="square" rtlCol="0">
            <a:spAutoFit/>
          </a:bodyPr>
          <a:lstStyle/>
          <a:p>
            <a:r>
              <a:rPr lang="en-US" altLang="zh-CN" sz="4400" spc="600" dirty="0">
                <a:latin typeface="Bebas Neue" panose="020B0606020202050201" pitchFamily="34" charset="0"/>
                <a:ea typeface="Lato Black" panose="020F0502020204030203" pitchFamily="34" charset="0"/>
                <a:cs typeface="Lato Black" panose="020F0502020204030203" pitchFamily="34" charset="0"/>
              </a:rPr>
              <a:t>Outline</a:t>
            </a:r>
          </a:p>
          <a:p>
            <a:endParaRPr lang="en-US" altLang="zh-CN" sz="3200" spc="600" dirty="0">
              <a:latin typeface="Bebas Neue" panose="020B0606020202050201" pitchFamily="34" charset="0"/>
              <a:ea typeface="Lato Black" panose="020F0502020204030203" pitchFamily="34" charset="0"/>
              <a:cs typeface="Lato Black" panose="020F0502020204030203" pitchFamily="34" charset="0"/>
            </a:endParaRPr>
          </a:p>
          <a:p>
            <a:r>
              <a:rPr lang="en-US" altLang="zh-CN" sz="3200" spc="600" dirty="0">
                <a:solidFill>
                  <a:srgbClr val="C00000"/>
                </a:solidFill>
                <a:latin typeface="Bebas Neue" panose="020B0606020202050201" pitchFamily="34" charset="0"/>
                <a:ea typeface="Lato Black" panose="020F0502020204030203" pitchFamily="34" charset="0"/>
                <a:cs typeface="Lato Black" panose="020F0502020204030203" pitchFamily="34" charset="0"/>
              </a:rPr>
              <a:t>Data Preprocessing</a:t>
            </a:r>
          </a:p>
          <a:p>
            <a:endParaRPr lang="en-US" altLang="zh-CN" sz="3200" spc="600" dirty="0">
              <a:solidFill>
                <a:schemeClr val="bg1">
                  <a:lumMod val="75000"/>
                </a:schemeClr>
              </a:solidFill>
              <a:latin typeface="Bebas Neue" panose="020B0606020202050201" pitchFamily="34" charset="0"/>
              <a:ea typeface="Lato Black" panose="020F0502020204030203" pitchFamily="34" charset="0"/>
              <a:cs typeface="Lato Black" panose="020F0502020204030203" pitchFamily="34" charset="0"/>
            </a:endParaRPr>
          </a:p>
          <a:p>
            <a:r>
              <a:rPr lang="en-US" sz="3200" spc="600" dirty="0">
                <a:solidFill>
                  <a:schemeClr val="bg1">
                    <a:lumMod val="75000"/>
                  </a:schemeClr>
                </a:solidFill>
                <a:latin typeface="Bebas Neue" panose="020B0606020202050201" pitchFamily="34" charset="0"/>
                <a:ea typeface="Lato Black" panose="020F0502020204030203" pitchFamily="34" charset="0"/>
                <a:cs typeface="Lato Black" panose="020F0502020204030203" pitchFamily="34" charset="0"/>
              </a:rPr>
              <a:t>Visualization</a:t>
            </a:r>
          </a:p>
        </p:txBody>
      </p:sp>
    </p:spTree>
    <p:extLst>
      <p:ext uri="{BB962C8B-B14F-4D97-AF65-F5344CB8AC3E}">
        <p14:creationId xmlns:p14="http://schemas.microsoft.com/office/powerpoint/2010/main" val="2819994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2. Manifold learning — scikit-learn 0.23.2 documentation">
            <a:extLst>
              <a:ext uri="{FF2B5EF4-FFF2-40B4-BE49-F238E27FC236}">
                <a16:creationId xmlns:a16="http://schemas.microsoft.com/office/drawing/2014/main" id="{D0741E06-C1F4-4D0A-91E4-45E0289875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4"/>
          <a:stretch/>
        </p:blipFill>
        <p:spPr bwMode="auto">
          <a:xfrm>
            <a:off x="195309" y="1278508"/>
            <a:ext cx="7647095" cy="4300984"/>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F767E2E7-4D8F-49E5-9AFC-80978B624363}"/>
              </a:ext>
            </a:extLst>
          </p:cNvPr>
          <p:cNvSpPr txBox="1">
            <a:spLocks/>
          </p:cNvSpPr>
          <p:nvPr/>
        </p:nvSpPr>
        <p:spPr>
          <a:xfrm>
            <a:off x="6494105" y="3902314"/>
            <a:ext cx="583319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Manifold Learning for Visualization</a:t>
            </a:r>
            <a:endParaRPr lang="en-US" sz="2400" i="1" spc="300" dirty="0">
              <a:latin typeface="Lato" panose="020F0502020204030203" pitchFamily="34" charset="0"/>
              <a:ea typeface="Source Sans Pro" panose="020B0503030403020204" pitchFamily="34" charset="0"/>
            </a:endParaRPr>
          </a:p>
        </p:txBody>
      </p:sp>
      <p:pic>
        <p:nvPicPr>
          <p:cNvPr id="13" name="Graphic 12" descr="Devil face with no fill">
            <a:extLst>
              <a:ext uri="{FF2B5EF4-FFF2-40B4-BE49-F238E27FC236}">
                <a16:creationId xmlns:a16="http://schemas.microsoft.com/office/drawing/2014/main" id="{7ADB5C0A-26BB-4820-8B2F-85FE40F3FB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8654" y="3305115"/>
            <a:ext cx="504092" cy="504092"/>
          </a:xfrm>
          <a:prstGeom prst="rect">
            <a:avLst/>
          </a:prstGeom>
        </p:spPr>
      </p:pic>
    </p:spTree>
    <p:extLst>
      <p:ext uri="{BB962C8B-B14F-4D97-AF65-F5344CB8AC3E}">
        <p14:creationId xmlns:p14="http://schemas.microsoft.com/office/powerpoint/2010/main" val="1535071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Evan Newell on Twitter: &quot;Checkout Etienne Becht's bioRxiv preprint that  compares UMAP with t-SNE for visualizing CyTOF and scRNAseq data. Many  advantages of UMAP over t-SNE for high dimensional single-cell data!  @leland_mcinnes">
            <a:extLst>
              <a:ext uri="{FF2B5EF4-FFF2-40B4-BE49-F238E27FC236}">
                <a16:creationId xmlns:a16="http://schemas.microsoft.com/office/drawing/2014/main" id="{4C20F9AB-F0A9-4FDC-893E-9F7ADF44A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869"/>
          <a:stretch/>
        </p:blipFill>
        <p:spPr bwMode="auto">
          <a:xfrm>
            <a:off x="1212851" y="937036"/>
            <a:ext cx="5440362" cy="532088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 faithful attempt: Picasso Cubist Faces">
            <a:extLst>
              <a:ext uri="{FF2B5EF4-FFF2-40B4-BE49-F238E27FC236}">
                <a16:creationId xmlns:a16="http://schemas.microsoft.com/office/drawing/2014/main" id="{7C1C6EE2-6E73-403F-9227-79BF9653E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833" y="937036"/>
            <a:ext cx="3341703" cy="3903718"/>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8">
            <a:extLst>
              <a:ext uri="{FF2B5EF4-FFF2-40B4-BE49-F238E27FC236}">
                <a16:creationId xmlns:a16="http://schemas.microsoft.com/office/drawing/2014/main" id="{3857F448-494E-4EB1-B7B9-16176DD1E0E6}"/>
              </a:ext>
            </a:extLst>
          </p:cNvPr>
          <p:cNvSpPr txBox="1">
            <a:spLocks/>
          </p:cNvSpPr>
          <p:nvPr/>
        </p:nvSpPr>
        <p:spPr>
          <a:xfrm>
            <a:off x="6096089" y="5326200"/>
            <a:ext cx="583319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Dimension Reduction &amp;</a:t>
            </a:r>
          </a:p>
          <a:p>
            <a:pPr marL="0" indent="0" algn="ctr">
              <a:buFont typeface="Arial" panose="020B0604020202020204" pitchFamily="34" charset="0"/>
              <a:buNone/>
            </a:pPr>
            <a:r>
              <a:rPr lang="en-US" altLang="zh-CN" sz="2400" i="1" spc="300" dirty="0">
                <a:latin typeface="Lato" panose="020F0502020204030203" pitchFamily="34" charset="0"/>
                <a:ea typeface="Source Sans Pro" panose="020B0503030403020204" pitchFamily="34" charset="0"/>
              </a:rPr>
              <a:t>Cubism</a:t>
            </a:r>
            <a:endParaRPr lang="en-US" sz="2400" i="1" spc="300" dirty="0">
              <a:latin typeface="Lato" panose="020F0502020204030203" pitchFamily="34" charset="0"/>
              <a:ea typeface="Source Sans Pro" panose="020B0503030403020204" pitchFamily="34" charset="0"/>
            </a:endParaRPr>
          </a:p>
        </p:txBody>
      </p:sp>
      <p:pic>
        <p:nvPicPr>
          <p:cNvPr id="10" name="Graphic 9" descr="Devil face with no fill">
            <a:extLst>
              <a:ext uri="{FF2B5EF4-FFF2-40B4-BE49-F238E27FC236}">
                <a16:creationId xmlns:a16="http://schemas.microsoft.com/office/drawing/2014/main" id="{4F2E73E3-9C7A-43F6-9DB5-3BF715F61C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73738" y="5727199"/>
            <a:ext cx="504092" cy="504092"/>
          </a:xfrm>
          <a:prstGeom prst="rect">
            <a:avLst/>
          </a:prstGeom>
        </p:spPr>
      </p:pic>
      <p:sp>
        <p:nvSpPr>
          <p:cNvPr id="4" name="TextBox 3">
            <a:extLst>
              <a:ext uri="{FF2B5EF4-FFF2-40B4-BE49-F238E27FC236}">
                <a16:creationId xmlns:a16="http://schemas.microsoft.com/office/drawing/2014/main" id="{44E6170E-9A8F-4188-AACE-02071C0609FC}"/>
              </a:ext>
            </a:extLst>
          </p:cNvPr>
          <p:cNvSpPr txBox="1"/>
          <p:nvPr/>
        </p:nvSpPr>
        <p:spPr>
          <a:xfrm>
            <a:off x="6475520" y="4848701"/>
            <a:ext cx="4208016" cy="276999"/>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Pablo Picasso, </a:t>
            </a:r>
            <a:r>
              <a:rPr lang="en-US" sz="1200" i="1" dirty="0">
                <a:latin typeface="Arial" panose="020B0604020202020204" pitchFamily="34" charset="0"/>
                <a:cs typeface="Arial" panose="020B0604020202020204" pitchFamily="34" charset="0"/>
              </a:rPr>
              <a:t>Portrait of Dora Maar</a:t>
            </a:r>
            <a:r>
              <a:rPr lang="en-US" sz="1200" dirty="0">
                <a:latin typeface="Arial" panose="020B0604020202020204" pitchFamily="34" charset="0"/>
                <a:cs typeface="Arial" panose="020B0604020202020204" pitchFamily="34" charset="0"/>
              </a:rPr>
              <a:t>, 1937</a:t>
            </a:r>
          </a:p>
        </p:txBody>
      </p:sp>
    </p:spTree>
    <p:extLst>
      <p:ext uri="{BB962C8B-B14F-4D97-AF65-F5344CB8AC3E}">
        <p14:creationId xmlns:p14="http://schemas.microsoft.com/office/powerpoint/2010/main" val="300993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tplotlib logo — Matplotlib 3.1.0 documentation">
            <a:hlinkClick r:id="rId2"/>
            <a:extLst>
              <a:ext uri="{FF2B5EF4-FFF2-40B4-BE49-F238E27FC236}">
                <a16:creationId xmlns:a16="http://schemas.microsoft.com/office/drawing/2014/main" id="{80E1A354-3467-4417-BB21-5DEE48210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826" y="2600368"/>
            <a:ext cx="5173324" cy="103466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8">
            <a:extLst>
              <a:ext uri="{FF2B5EF4-FFF2-40B4-BE49-F238E27FC236}">
                <a16:creationId xmlns:a16="http://schemas.microsoft.com/office/drawing/2014/main" id="{473C92D1-C508-4E6A-8023-693D3460A7DE}"/>
              </a:ext>
            </a:extLst>
          </p:cNvPr>
          <p:cNvSpPr txBox="1">
            <a:spLocks/>
          </p:cNvSpPr>
          <p:nvPr/>
        </p:nvSpPr>
        <p:spPr>
          <a:xfrm>
            <a:off x="3179405" y="4780567"/>
            <a:ext cx="583319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Visualization with </a:t>
            </a:r>
          </a:p>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Matplotlib and Seaborn</a:t>
            </a:r>
            <a:endParaRPr lang="en-US" sz="2400" i="1" spc="300" dirty="0">
              <a:latin typeface="Lato" panose="020F0502020204030203" pitchFamily="34" charset="0"/>
              <a:ea typeface="Source Sans Pro" panose="020B0503030403020204" pitchFamily="34" charset="0"/>
            </a:endParaRPr>
          </a:p>
        </p:txBody>
      </p:sp>
      <p:pic>
        <p:nvPicPr>
          <p:cNvPr id="1028" name="Picture 4" descr="Michael Waskom on Twitter: &quot;Better late than never, seaborn has a proper  logo! Thanks to @Mbussonn for the initial design. Naturally, the final  image was made in @matplotlib. svg files will be">
            <a:extLst>
              <a:ext uri="{FF2B5EF4-FFF2-40B4-BE49-F238E27FC236}">
                <a16:creationId xmlns:a16="http://schemas.microsoft.com/office/drawing/2014/main" id="{0C3D0D92-AB36-4517-9C46-29B5B7CFF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6282" y="1862401"/>
            <a:ext cx="195262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48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kevdp (Jake Vanderplas) · GitHub">
            <a:extLst>
              <a:ext uri="{FF2B5EF4-FFF2-40B4-BE49-F238E27FC236}">
                <a16:creationId xmlns:a16="http://schemas.microsoft.com/office/drawing/2014/main" id="{7836C1F3-F73B-4B09-A620-9AFF1E8BCF61}"/>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Data Science Handbook | Python Data Science Handbook">
            <a:hlinkClick r:id="rId3"/>
            <a:extLst>
              <a:ext uri="{FF2B5EF4-FFF2-40B4-BE49-F238E27FC236}">
                <a16:creationId xmlns:a16="http://schemas.microsoft.com/office/drawing/2014/main" id="{598438A5-DB8E-4CB5-9BD1-856401F2D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9525" y="1052512"/>
            <a:ext cx="36004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8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air: Declarative Visualization in Python — Altair 4.1.0 documentation">
            <a:hlinkClick r:id="rId2"/>
            <a:extLst>
              <a:ext uri="{FF2B5EF4-FFF2-40B4-BE49-F238E27FC236}">
                <a16:creationId xmlns:a16="http://schemas.microsoft.com/office/drawing/2014/main" id="{3D9C7C84-1927-4317-88E8-7615544DF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4" y="1720974"/>
            <a:ext cx="2952750" cy="295275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242E7D76-D6BB-47FE-A1FB-E881A309690C}"/>
              </a:ext>
            </a:extLst>
          </p:cNvPr>
          <p:cNvSpPr txBox="1">
            <a:spLocks/>
          </p:cNvSpPr>
          <p:nvPr/>
        </p:nvSpPr>
        <p:spPr>
          <a:xfrm>
            <a:off x="2828802" y="4627133"/>
            <a:ext cx="6534395" cy="1229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spc="300" dirty="0">
                <a:latin typeface="Lato" panose="020F0502020204030203" pitchFamily="34" charset="0"/>
                <a:ea typeface="Source Sans Pro" panose="020B0503030403020204" pitchFamily="34" charset="0"/>
                <a:hlinkClick r:id="rId4"/>
              </a:rPr>
              <a:t>Tutorial</a:t>
            </a:r>
            <a:r>
              <a:rPr lang="en-US" sz="2400" spc="300" dirty="0">
                <a:latin typeface="Lato" panose="020F0502020204030203" pitchFamily="34" charset="0"/>
                <a:ea typeface="Source Sans Pro" panose="020B0503030403020204" pitchFamily="34" charset="0"/>
              </a:rPr>
              <a:t> of Altair visualization</a:t>
            </a:r>
          </a:p>
        </p:txBody>
      </p:sp>
      <p:pic>
        <p:nvPicPr>
          <p:cNvPr id="4" name="Graphic 3" descr="Devil face with no fill">
            <a:extLst>
              <a:ext uri="{FF2B5EF4-FFF2-40B4-BE49-F238E27FC236}">
                <a16:creationId xmlns:a16="http://schemas.microsoft.com/office/drawing/2014/main" id="{5D366440-2E49-48AB-B1FC-341A5D2F7C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3953" y="1380148"/>
            <a:ext cx="504092" cy="504092"/>
          </a:xfrm>
          <a:prstGeom prst="rect">
            <a:avLst/>
          </a:prstGeom>
        </p:spPr>
      </p:pic>
    </p:spTree>
    <p:extLst>
      <p:ext uri="{BB962C8B-B14F-4D97-AF65-F5344CB8AC3E}">
        <p14:creationId xmlns:p14="http://schemas.microsoft.com/office/powerpoint/2010/main" val="3773342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ylab 3d scatter plots with 2d projections of plotted data - IT1352">
            <a:extLst>
              <a:ext uri="{FF2B5EF4-FFF2-40B4-BE49-F238E27FC236}">
                <a16:creationId xmlns:a16="http://schemas.microsoft.com/office/drawing/2014/main" id="{0EDB70F5-699F-4965-A9E1-17A2B63F2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606" y="490538"/>
            <a:ext cx="6586537" cy="497416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B1F128E-A1AC-4E84-8199-70A219261C77}"/>
              </a:ext>
            </a:extLst>
          </p:cNvPr>
          <p:cNvGrpSpPr/>
          <p:nvPr/>
        </p:nvGrpSpPr>
        <p:grpSpPr>
          <a:xfrm>
            <a:off x="3322402" y="5400615"/>
            <a:ext cx="5969959" cy="966847"/>
            <a:chOff x="3042636" y="4682148"/>
            <a:chExt cx="5969959" cy="966847"/>
          </a:xfrm>
        </p:grpSpPr>
        <p:sp>
          <p:nvSpPr>
            <p:cNvPr id="5" name="Subtitle 8">
              <a:extLst>
                <a:ext uri="{FF2B5EF4-FFF2-40B4-BE49-F238E27FC236}">
                  <a16:creationId xmlns:a16="http://schemas.microsoft.com/office/drawing/2014/main" id="{54EEF8BC-C1FC-4D4D-B0BD-06B657A70C76}"/>
                </a:ext>
              </a:extLst>
            </p:cNvPr>
            <p:cNvSpPr txBox="1">
              <a:spLocks/>
            </p:cNvSpPr>
            <p:nvPr/>
          </p:nvSpPr>
          <p:spPr>
            <a:xfrm>
              <a:off x="3179405" y="4723485"/>
              <a:ext cx="583319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3D-Scatter Plot with </a:t>
              </a:r>
              <a:r>
                <a:rPr lang="en-US" altLang="zh-CN" sz="2400" i="1" spc="300" dirty="0" err="1">
                  <a:latin typeface="Lato" panose="020F0502020204030203" pitchFamily="34" charset="0"/>
                  <a:ea typeface="Source Sans Pro" panose="020B0503030403020204" pitchFamily="34" charset="0"/>
                </a:rPr>
                <a:t>Pyplot</a:t>
              </a:r>
              <a:endParaRPr lang="en-US" sz="2400" i="1" spc="300" dirty="0">
                <a:latin typeface="Lato" panose="020F0502020204030203" pitchFamily="34" charset="0"/>
                <a:ea typeface="Source Sans Pro" panose="020B0503030403020204" pitchFamily="34" charset="0"/>
              </a:endParaRPr>
            </a:p>
          </p:txBody>
        </p:sp>
        <p:pic>
          <p:nvPicPr>
            <p:cNvPr id="6" name="Graphic 5" descr="Devil face with no fill">
              <a:extLst>
                <a:ext uri="{FF2B5EF4-FFF2-40B4-BE49-F238E27FC236}">
                  <a16:creationId xmlns:a16="http://schemas.microsoft.com/office/drawing/2014/main" id="{BDA81590-3F1E-424E-8010-8B312B8FA0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42636" y="4682148"/>
              <a:ext cx="504092" cy="504092"/>
            </a:xfrm>
            <a:prstGeom prst="rect">
              <a:avLst/>
            </a:prstGeom>
          </p:spPr>
        </p:pic>
      </p:grpSp>
    </p:spTree>
    <p:extLst>
      <p:ext uri="{BB962C8B-B14F-4D97-AF65-F5344CB8AC3E}">
        <p14:creationId xmlns:p14="http://schemas.microsoft.com/office/powerpoint/2010/main" val="213778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hlinkClick r:id="rId2"/>
            <a:extLst>
              <a:ext uri="{FF2B5EF4-FFF2-40B4-BE49-F238E27FC236}">
                <a16:creationId xmlns:a16="http://schemas.microsoft.com/office/drawing/2014/main" id="{08941E77-8B0C-45AA-87F2-E18942869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488" y="692295"/>
            <a:ext cx="7365023" cy="519205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D8E6545B-4F94-46F7-A1B3-8C76B9BAF15B}"/>
              </a:ext>
            </a:extLst>
          </p:cNvPr>
          <p:cNvSpPr txBox="1">
            <a:spLocks/>
          </p:cNvSpPr>
          <p:nvPr/>
        </p:nvSpPr>
        <p:spPr>
          <a:xfrm>
            <a:off x="3244116" y="5954686"/>
            <a:ext cx="6534395" cy="655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spc="300" dirty="0" err="1">
                <a:latin typeface="Lato" panose="020F0502020204030203" pitchFamily="34" charset="0"/>
                <a:ea typeface="Source Sans Pro" panose="020B0503030403020204" pitchFamily="34" charset="0"/>
              </a:rPr>
              <a:t>Gapminder</a:t>
            </a:r>
            <a:r>
              <a:rPr lang="en-US" sz="2400" spc="300" dirty="0">
                <a:latin typeface="Lato" panose="020F0502020204030203" pitchFamily="34" charset="0"/>
                <a:ea typeface="Source Sans Pro" panose="020B0503030403020204" pitchFamily="34" charset="0"/>
              </a:rPr>
              <a:t> Foundation</a:t>
            </a:r>
          </a:p>
        </p:txBody>
      </p:sp>
    </p:spTree>
    <p:extLst>
      <p:ext uri="{BB962C8B-B14F-4D97-AF65-F5344CB8AC3E}">
        <p14:creationId xmlns:p14="http://schemas.microsoft.com/office/powerpoint/2010/main" val="3561291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Three minutes with Hans Rosling will change your mind about the ...">
            <a:extLst>
              <a:ext uri="{FF2B5EF4-FFF2-40B4-BE49-F238E27FC236}">
                <a16:creationId xmlns:a16="http://schemas.microsoft.com/office/drawing/2014/main" id="{F835A194-45FB-4870-B2B5-C7E4D1FB209F}"/>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tretch>
            <a:fillRect/>
          </a:stretch>
        </p:blipFill>
        <p:spPr bwMode="auto">
          <a:xfrm>
            <a:off x="0" y="1"/>
            <a:ext cx="649795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tfulness: Ten Reasons We're Wrong About the World - Hardcover ...">
            <a:hlinkClick r:id="rId3"/>
            <a:extLst>
              <a:ext uri="{FF2B5EF4-FFF2-40B4-BE49-F238E27FC236}">
                <a16:creationId xmlns:a16="http://schemas.microsoft.com/office/drawing/2014/main" id="{F1EA8D3A-9BEA-4C48-B0B9-DE0A357A16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37" t="19169" r="27740" b="16585"/>
          <a:stretch/>
        </p:blipFill>
        <p:spPr bwMode="auto">
          <a:xfrm>
            <a:off x="5934224" y="834129"/>
            <a:ext cx="3256668" cy="48632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真確：扭轉十大直覺偏誤，發現事情比你想的美好電子書，分類依據漢斯．羅斯林- 3259861343242 | Rakuten Kobo 台灣">
            <a:extLst>
              <a:ext uri="{FF2B5EF4-FFF2-40B4-BE49-F238E27FC236}">
                <a16:creationId xmlns:a16="http://schemas.microsoft.com/office/drawing/2014/main" id="{71459F2E-87A4-45C5-9959-F474A8210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6157" y="3018266"/>
            <a:ext cx="2326920" cy="338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067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84227375-DBC1-44A6-A303-FAB9D903E394}"/>
              </a:ext>
            </a:extLst>
          </p:cNvPr>
          <p:cNvSpPr txBox="1">
            <a:spLocks/>
          </p:cNvSpPr>
          <p:nvPr/>
        </p:nvSpPr>
        <p:spPr>
          <a:xfrm>
            <a:off x="2828801" y="5796065"/>
            <a:ext cx="6534395" cy="655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Taxonomy of Visualization Graph</a:t>
            </a:r>
            <a:endParaRPr lang="en-US" sz="2400" spc="300" dirty="0">
              <a:latin typeface="Lato" panose="020F0502020204030203" pitchFamily="34" charset="0"/>
              <a:ea typeface="Source Sans Pro" panose="020B0503030403020204" pitchFamily="34" charset="0"/>
            </a:endParaRPr>
          </a:p>
        </p:txBody>
      </p:sp>
      <p:pic>
        <p:nvPicPr>
          <p:cNvPr id="1028" name="Picture 4" descr="為資料選擇適合的視覺化方式. 好的資料視覺化帶你上天堂| by Mike Pan | Medium">
            <a:extLst>
              <a:ext uri="{FF2B5EF4-FFF2-40B4-BE49-F238E27FC236}">
                <a16:creationId xmlns:a16="http://schemas.microsoft.com/office/drawing/2014/main" id="{D329C728-DBB2-4226-9235-7BC2B8A27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741" y="807281"/>
            <a:ext cx="6290517" cy="4791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474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ter Saville on Joy Division's Unknown Pleasures stellar cover art |  TypeRoom">
            <a:hlinkClick r:id="rId2"/>
            <a:extLst>
              <a:ext uri="{FF2B5EF4-FFF2-40B4-BE49-F238E27FC236}">
                <a16:creationId xmlns:a16="http://schemas.microsoft.com/office/drawing/2014/main" id="{23385812-A88E-4952-A340-375CA731A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777350"/>
            <a:ext cx="7620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594C2990-9B94-4735-ADD4-1B78C88C60A2}"/>
              </a:ext>
            </a:extLst>
          </p:cNvPr>
          <p:cNvSpPr txBox="1">
            <a:spLocks/>
          </p:cNvSpPr>
          <p:nvPr/>
        </p:nvSpPr>
        <p:spPr>
          <a:xfrm>
            <a:off x="4222596" y="5920850"/>
            <a:ext cx="6534395" cy="1229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spc="300" dirty="0">
                <a:latin typeface="Lato" panose="020F0502020204030203" pitchFamily="34" charset="0"/>
                <a:ea typeface="Source Sans Pro" panose="020B0503030403020204" pitchFamily="34" charset="0"/>
              </a:rPr>
              <a:t>Ridgeline Plot &amp; Pop Culture</a:t>
            </a:r>
          </a:p>
        </p:txBody>
      </p:sp>
    </p:spTree>
    <p:extLst>
      <p:ext uri="{BB962C8B-B14F-4D97-AF65-F5344CB8AC3E}">
        <p14:creationId xmlns:p14="http://schemas.microsoft.com/office/powerpoint/2010/main" val="914884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1810EF5-47DB-44B1-B592-6DE8F22F1778}"/>
              </a:ext>
            </a:extLst>
          </p:cNvPr>
          <p:cNvGrpSpPr/>
          <p:nvPr/>
        </p:nvGrpSpPr>
        <p:grpSpPr>
          <a:xfrm>
            <a:off x="1068229" y="2340033"/>
            <a:ext cx="10071171" cy="3209925"/>
            <a:chOff x="754185" y="2052636"/>
            <a:chExt cx="10071171" cy="3209925"/>
          </a:xfrm>
        </p:grpSpPr>
        <p:pic>
          <p:nvPicPr>
            <p:cNvPr id="1026" name="Picture 2" descr="A Definitive Ranking of Every Skittles Flavor">
              <a:extLst>
                <a:ext uri="{FF2B5EF4-FFF2-40B4-BE49-F238E27FC236}">
                  <a16:creationId xmlns:a16="http://schemas.microsoft.com/office/drawing/2014/main" id="{BC5E8349-48BC-4D82-8C4D-F39D22CDF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85" y="2052636"/>
              <a:ext cx="6114143" cy="3209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in on Relatable..">
              <a:extLst>
                <a:ext uri="{FF2B5EF4-FFF2-40B4-BE49-F238E27FC236}">
                  <a16:creationId xmlns:a16="http://schemas.microsoft.com/office/drawing/2014/main" id="{7F642441-D98D-4F9D-9CC8-A2138D1A3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53" t="7500" r="2768" b="27016"/>
            <a:stretch/>
          </p:blipFill>
          <p:spPr bwMode="auto">
            <a:xfrm>
              <a:off x="6868328" y="2052636"/>
              <a:ext cx="3957028" cy="320669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ubtitle 8">
            <a:extLst>
              <a:ext uri="{FF2B5EF4-FFF2-40B4-BE49-F238E27FC236}">
                <a16:creationId xmlns:a16="http://schemas.microsoft.com/office/drawing/2014/main" id="{C92CBB31-4A61-4540-B9F5-C1A346BE5B97}"/>
              </a:ext>
            </a:extLst>
          </p:cNvPr>
          <p:cNvSpPr txBox="1">
            <a:spLocks/>
          </p:cNvSpPr>
          <p:nvPr/>
        </p:nvSpPr>
        <p:spPr>
          <a:xfrm>
            <a:off x="1090203" y="1042320"/>
            <a:ext cx="8062868" cy="1085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pc="300" dirty="0">
                <a:latin typeface="Lato" panose="020F0502020204030203" pitchFamily="34" charset="0"/>
                <a:ea typeface="Source Sans Pro" panose="020B0503030403020204" pitchFamily="34" charset="0"/>
              </a:rPr>
              <a:t>Unstructured,</a:t>
            </a:r>
            <a:r>
              <a:rPr lang="zh-CN" altLang="en-US" spc="300" dirty="0">
                <a:latin typeface="Lato" panose="020F0502020204030203" pitchFamily="34" charset="0"/>
                <a:ea typeface="Source Sans Pro" panose="020B0503030403020204" pitchFamily="34" charset="0"/>
              </a:rPr>
              <a:t> </a:t>
            </a:r>
            <a:r>
              <a:rPr lang="en-US" spc="300" dirty="0">
                <a:latin typeface="Lato" panose="020F0502020204030203" pitchFamily="34" charset="0"/>
                <a:ea typeface="Source Sans Pro" panose="020B0503030403020204" pitchFamily="34" charset="0"/>
              </a:rPr>
              <a:t>Structured Data &amp; </a:t>
            </a:r>
          </a:p>
          <a:p>
            <a:pPr marL="0" indent="0">
              <a:buFont typeface="Arial" panose="020B0604020202020204" pitchFamily="34" charset="0"/>
              <a:buNone/>
            </a:pPr>
            <a:r>
              <a:rPr lang="en-US" spc="300" dirty="0">
                <a:latin typeface="Lato" panose="020F0502020204030203" pitchFamily="34" charset="0"/>
                <a:ea typeface="Source Sans Pro" panose="020B0503030403020204" pitchFamily="34" charset="0"/>
              </a:rPr>
              <a:t>Feature Engineering</a:t>
            </a:r>
          </a:p>
        </p:txBody>
      </p:sp>
      <p:pic>
        <p:nvPicPr>
          <p:cNvPr id="8" name="Graphic 7" descr="Devil face with no fill">
            <a:extLst>
              <a:ext uri="{FF2B5EF4-FFF2-40B4-BE49-F238E27FC236}">
                <a16:creationId xmlns:a16="http://schemas.microsoft.com/office/drawing/2014/main" id="{78BAA0C4-834D-42EC-A0DF-076FE5EE96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1637" y="1533464"/>
            <a:ext cx="504092" cy="504092"/>
          </a:xfrm>
          <a:prstGeom prst="rect">
            <a:avLst/>
          </a:prstGeom>
        </p:spPr>
      </p:pic>
    </p:spTree>
    <p:extLst>
      <p:ext uri="{BB962C8B-B14F-4D97-AF65-F5344CB8AC3E}">
        <p14:creationId xmlns:p14="http://schemas.microsoft.com/office/powerpoint/2010/main" val="2857808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金石堂－臺灣數據百閱（雙面書封設計）">
            <a:hlinkClick r:id="rId2"/>
            <a:extLst>
              <a:ext uri="{FF2B5EF4-FFF2-40B4-BE49-F238E27FC236}">
                <a16:creationId xmlns:a16="http://schemas.microsoft.com/office/drawing/2014/main" id="{6360371D-AEE4-4F2D-A20C-4B7EEE72C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772" y="3429000"/>
            <a:ext cx="3242055" cy="32420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一次看懂台灣20年變化！「臺灣數據百閱」設計解析9大面向、100個社會議題|ShoppingDesign">
            <a:extLst>
              <a:ext uri="{FF2B5EF4-FFF2-40B4-BE49-F238E27FC236}">
                <a16:creationId xmlns:a16="http://schemas.microsoft.com/office/drawing/2014/main" id="{AD2D6205-FDA4-4BF4-9AB4-D8E353F9F9C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59812" y="493222"/>
            <a:ext cx="7236758" cy="509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52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FF301-4E4B-4D5C-8945-E1E5A92C80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72179" y="1661986"/>
            <a:ext cx="6410528" cy="3833292"/>
          </a:xfrm>
          <a:prstGeom prst="rect">
            <a:avLst/>
          </a:prstGeom>
          <a:noFill/>
          <a:ln>
            <a:noFill/>
          </a:ln>
        </p:spPr>
      </p:pic>
    </p:spTree>
    <p:extLst>
      <p:ext uri="{BB962C8B-B14F-4D97-AF65-F5344CB8AC3E}">
        <p14:creationId xmlns:p14="http://schemas.microsoft.com/office/powerpoint/2010/main" val="190953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F8BB7-7A44-4F71-BC77-061487A54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95896" y="821899"/>
            <a:ext cx="9800208" cy="4469192"/>
          </a:xfrm>
          <a:prstGeom prst="rect">
            <a:avLst/>
          </a:prstGeom>
          <a:noFill/>
          <a:ln>
            <a:noFill/>
          </a:ln>
        </p:spPr>
      </p:pic>
      <p:sp>
        <p:nvSpPr>
          <p:cNvPr id="4" name="Subtitle 8">
            <a:extLst>
              <a:ext uri="{FF2B5EF4-FFF2-40B4-BE49-F238E27FC236}">
                <a16:creationId xmlns:a16="http://schemas.microsoft.com/office/drawing/2014/main" id="{F5B8F324-92A2-4A49-B65C-054902CCEA0F}"/>
              </a:ext>
            </a:extLst>
          </p:cNvPr>
          <p:cNvSpPr txBox="1">
            <a:spLocks/>
          </p:cNvSpPr>
          <p:nvPr/>
        </p:nvSpPr>
        <p:spPr>
          <a:xfrm>
            <a:off x="1417414" y="5291091"/>
            <a:ext cx="9357172" cy="1855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spc="300" dirty="0">
                <a:latin typeface="Lato" panose="020F0502020204030203" pitchFamily="34" charset="0"/>
                <a:ea typeface="Source Sans Pro" panose="020B0503030403020204" pitchFamily="34" charset="0"/>
              </a:rPr>
              <a:t>The conclusion would be made different in account of a</a:t>
            </a:r>
            <a:r>
              <a:rPr lang="en-US" altLang="zh-CN" sz="2000" spc="300" dirty="0">
                <a:latin typeface="Lato" panose="020F0502020204030203" pitchFamily="34" charset="0"/>
                <a:ea typeface="Source Sans Pro" panose="020B0503030403020204" pitchFamily="34" charset="0"/>
              </a:rPr>
              <a:t>nother</a:t>
            </a:r>
            <a:r>
              <a:rPr lang="en-US" sz="2000" spc="300" dirty="0">
                <a:latin typeface="Lato" panose="020F0502020204030203" pitchFamily="34" charset="0"/>
                <a:ea typeface="Source Sans Pro" panose="020B0503030403020204" pitchFamily="34" charset="0"/>
              </a:rPr>
              <a:t> relevant variable.  Here’s a call to </a:t>
            </a:r>
            <a:r>
              <a:rPr lang="en-US" sz="2000" spc="300" dirty="0">
                <a:solidFill>
                  <a:srgbClr val="C00000"/>
                </a:solidFill>
                <a:latin typeface="Lato" panose="020F0502020204030203" pitchFamily="34" charset="0"/>
                <a:ea typeface="Source Sans Pro" panose="020B0503030403020204" pitchFamily="34" charset="0"/>
              </a:rPr>
              <a:t>visualize with aim</a:t>
            </a:r>
            <a:r>
              <a:rPr lang="en-US" sz="2000" spc="300" dirty="0">
                <a:latin typeface="Lato" panose="020F0502020204030203" pitchFamily="34" charset="0"/>
                <a:ea typeface="Source Sans Pro" panose="020B0503030403020204" pitchFamily="34" charset="0"/>
              </a:rPr>
              <a:t>.  </a:t>
            </a:r>
          </a:p>
          <a:p>
            <a:pPr marL="0" indent="0" algn="ctr">
              <a:buFont typeface="Arial" panose="020B0604020202020204" pitchFamily="34" charset="0"/>
              <a:buNone/>
            </a:pPr>
            <a:r>
              <a:rPr lang="zh-CN" altLang="en-US" sz="2000" spc="300" dirty="0">
                <a:latin typeface="Lato" panose="020F0502020204030203" pitchFamily="34" charset="0"/>
                <a:ea typeface="Source Sans Pro" panose="020B0503030403020204" pitchFamily="34" charset="0"/>
              </a:rPr>
              <a:t>帶著</a:t>
            </a:r>
            <a:r>
              <a:rPr lang="zh-CN" altLang="en-US" sz="2000" spc="300" dirty="0">
                <a:solidFill>
                  <a:srgbClr val="C00000"/>
                </a:solidFill>
                <a:latin typeface="Lato" panose="020F0502020204030203" pitchFamily="34" charset="0"/>
                <a:ea typeface="Source Sans Pro" panose="020B0503030403020204" pitchFamily="34" charset="0"/>
              </a:rPr>
              <a:t>預期</a:t>
            </a:r>
            <a:r>
              <a:rPr lang="zh-CN" altLang="en-US" sz="2000" spc="300" dirty="0">
                <a:latin typeface="Lato" panose="020F0502020204030203" pitchFamily="34" charset="0"/>
                <a:ea typeface="Source Sans Pro" panose="020B0503030403020204" pitchFamily="34" charset="0"/>
              </a:rPr>
              <a:t>，分析、視覺化資料。</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2263719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7B51F3-2E99-48CA-8FFC-4C0BD675794D}"/>
              </a:ext>
            </a:extLst>
          </p:cNvPr>
          <p:cNvPicPr>
            <a:picLocks noChangeAspect="1"/>
          </p:cNvPicPr>
          <p:nvPr/>
        </p:nvPicPr>
        <p:blipFill rotWithShape="1">
          <a:blip r:embed="rId2"/>
          <a:srcRect l="19905" t="17546" r="19783" b="13744"/>
          <a:stretch/>
        </p:blipFill>
        <p:spPr>
          <a:xfrm>
            <a:off x="2402435" y="1562100"/>
            <a:ext cx="7387126" cy="4733925"/>
          </a:xfrm>
          <a:prstGeom prst="rect">
            <a:avLst/>
          </a:prstGeom>
        </p:spPr>
      </p:pic>
      <p:sp>
        <p:nvSpPr>
          <p:cNvPr id="5" name="Subtitle 8">
            <a:extLst>
              <a:ext uri="{FF2B5EF4-FFF2-40B4-BE49-F238E27FC236}">
                <a16:creationId xmlns:a16="http://schemas.microsoft.com/office/drawing/2014/main" id="{EABF6A3E-689C-41D0-ACED-9085C098CD69}"/>
              </a:ext>
            </a:extLst>
          </p:cNvPr>
          <p:cNvSpPr txBox="1">
            <a:spLocks/>
          </p:cNvSpPr>
          <p:nvPr/>
        </p:nvSpPr>
        <p:spPr>
          <a:xfrm>
            <a:off x="2041921" y="682100"/>
            <a:ext cx="8108157" cy="1229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spc="300" dirty="0" err="1">
                <a:latin typeface="Lato" panose="020F0502020204030203" pitchFamily="34" charset="0"/>
                <a:ea typeface="Source Sans Pro" panose="020B0503030403020204" pitchFamily="34" charset="0"/>
              </a:rPr>
              <a:t>Datavizsociety</a:t>
            </a:r>
            <a:r>
              <a:rPr lang="en-US" sz="2400" spc="300" dirty="0">
                <a:latin typeface="Lato" panose="020F0502020204030203" pitchFamily="34" charset="0"/>
                <a:ea typeface="Source Sans Pro" panose="020B0503030403020204" pitchFamily="34" charset="0"/>
              </a:rPr>
              <a:t> @ Instagram (Check this out!)</a:t>
            </a:r>
          </a:p>
        </p:txBody>
      </p:sp>
    </p:spTree>
    <p:extLst>
      <p:ext uri="{BB962C8B-B14F-4D97-AF65-F5344CB8AC3E}">
        <p14:creationId xmlns:p14="http://schemas.microsoft.com/office/powerpoint/2010/main" val="3903176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acking Financial Statements with Knowledge Graph and ML | by Adrien Sieg |  Analytics Vidhya | Medium">
            <a:extLst>
              <a:ext uri="{FF2B5EF4-FFF2-40B4-BE49-F238E27FC236}">
                <a16:creationId xmlns:a16="http://schemas.microsoft.com/office/drawing/2014/main" id="{8BF046DC-4B25-4300-8678-B9666FE6C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556" y="718458"/>
            <a:ext cx="7872888" cy="4829718"/>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E8AD3236-897D-4B24-A59E-181741682DAB}"/>
              </a:ext>
            </a:extLst>
          </p:cNvPr>
          <p:cNvSpPr txBox="1">
            <a:spLocks/>
          </p:cNvSpPr>
          <p:nvPr/>
        </p:nvSpPr>
        <p:spPr>
          <a:xfrm>
            <a:off x="2327246" y="5780891"/>
            <a:ext cx="7537508" cy="1229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Knowledge Graph &amp; Social Graph Analysis</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2770980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Science Workflow: Overview and Challenges | blog@CACM | Communications  of the ACM">
            <a:extLst>
              <a:ext uri="{FF2B5EF4-FFF2-40B4-BE49-F238E27FC236}">
                <a16:creationId xmlns:a16="http://schemas.microsoft.com/office/drawing/2014/main" id="{1902D1B0-44DF-454F-B900-77F15AC1E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14" y="1398623"/>
            <a:ext cx="7721569" cy="465500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8">
            <a:extLst>
              <a:ext uri="{FF2B5EF4-FFF2-40B4-BE49-F238E27FC236}">
                <a16:creationId xmlns:a16="http://schemas.microsoft.com/office/drawing/2014/main" id="{9E6509D7-6336-48C3-8D71-A3474EE1E56E}"/>
              </a:ext>
            </a:extLst>
          </p:cNvPr>
          <p:cNvSpPr txBox="1">
            <a:spLocks/>
          </p:cNvSpPr>
          <p:nvPr/>
        </p:nvSpPr>
        <p:spPr>
          <a:xfrm>
            <a:off x="2041921" y="804374"/>
            <a:ext cx="8108157" cy="1229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Data Science Workflow</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1094968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ata Science Dream Jobs – What Do Data Science Hopefuls Aspire To? -  QuantHub">
            <a:extLst>
              <a:ext uri="{FF2B5EF4-FFF2-40B4-BE49-F238E27FC236}">
                <a16:creationId xmlns:a16="http://schemas.microsoft.com/office/drawing/2014/main" id="{3ED022A6-8F86-4C32-B40E-4E5936F3E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2" y="958605"/>
            <a:ext cx="8220075" cy="494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37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CBD23D-4B4E-4440-B362-7FEDDAE73A39}"/>
              </a:ext>
            </a:extLst>
          </p:cNvPr>
          <p:cNvPicPr>
            <a:picLocks noChangeAspect="1"/>
          </p:cNvPicPr>
          <p:nvPr/>
        </p:nvPicPr>
        <p:blipFill rotWithShape="1">
          <a:blip r:embed="rId2"/>
          <a:srcRect l="21123" t="22041" r="7932" b="53334"/>
          <a:stretch/>
        </p:blipFill>
        <p:spPr>
          <a:xfrm>
            <a:off x="0" y="453822"/>
            <a:ext cx="12192000" cy="2380532"/>
          </a:xfrm>
          <a:prstGeom prst="rect">
            <a:avLst/>
          </a:prstGeom>
        </p:spPr>
      </p:pic>
      <p:grpSp>
        <p:nvGrpSpPr>
          <p:cNvPr id="14" name="Group 13">
            <a:extLst>
              <a:ext uri="{FF2B5EF4-FFF2-40B4-BE49-F238E27FC236}">
                <a16:creationId xmlns:a16="http://schemas.microsoft.com/office/drawing/2014/main" id="{3EED7373-6603-427C-A805-885F5290FF07}"/>
              </a:ext>
            </a:extLst>
          </p:cNvPr>
          <p:cNvGrpSpPr/>
          <p:nvPr/>
        </p:nvGrpSpPr>
        <p:grpSpPr>
          <a:xfrm>
            <a:off x="0" y="2992978"/>
            <a:ext cx="12192000" cy="3418378"/>
            <a:chOff x="0" y="3067624"/>
            <a:chExt cx="12192000" cy="3418378"/>
          </a:xfrm>
        </p:grpSpPr>
        <p:pic>
          <p:nvPicPr>
            <p:cNvPr id="7" name="Picture 6">
              <a:extLst>
                <a:ext uri="{FF2B5EF4-FFF2-40B4-BE49-F238E27FC236}">
                  <a16:creationId xmlns:a16="http://schemas.microsoft.com/office/drawing/2014/main" id="{28FB8A33-25B3-4EC9-8331-5945AD502339}"/>
                </a:ext>
              </a:extLst>
            </p:cNvPr>
            <p:cNvPicPr>
              <a:picLocks noChangeAspect="1"/>
            </p:cNvPicPr>
            <p:nvPr/>
          </p:nvPicPr>
          <p:blipFill rotWithShape="1">
            <a:blip r:embed="rId3"/>
            <a:srcRect l="4879" t="17909" r="33820" b="21244"/>
            <a:stretch/>
          </p:blipFill>
          <p:spPr>
            <a:xfrm>
              <a:off x="0" y="3082456"/>
              <a:ext cx="6096000" cy="3403545"/>
            </a:xfrm>
            <a:prstGeom prst="rect">
              <a:avLst/>
            </a:prstGeom>
          </p:spPr>
        </p:pic>
        <p:pic>
          <p:nvPicPr>
            <p:cNvPr id="13" name="Picture 12">
              <a:extLst>
                <a:ext uri="{FF2B5EF4-FFF2-40B4-BE49-F238E27FC236}">
                  <a16:creationId xmlns:a16="http://schemas.microsoft.com/office/drawing/2014/main" id="{C39008DA-C628-451C-AE23-A5456F3FDC14}"/>
                </a:ext>
              </a:extLst>
            </p:cNvPr>
            <p:cNvPicPr>
              <a:picLocks noChangeAspect="1"/>
            </p:cNvPicPr>
            <p:nvPr/>
          </p:nvPicPr>
          <p:blipFill rotWithShape="1">
            <a:blip r:embed="rId4"/>
            <a:srcRect l="5027" t="17361" r="33672" b="21528"/>
            <a:stretch/>
          </p:blipFill>
          <p:spPr>
            <a:xfrm>
              <a:off x="6096000" y="3067624"/>
              <a:ext cx="6096000" cy="3418378"/>
            </a:xfrm>
            <a:prstGeom prst="rect">
              <a:avLst/>
            </a:prstGeom>
          </p:spPr>
        </p:pic>
      </p:grpSp>
    </p:spTree>
    <p:extLst>
      <p:ext uri="{BB962C8B-B14F-4D97-AF65-F5344CB8AC3E}">
        <p14:creationId xmlns:p14="http://schemas.microsoft.com/office/powerpoint/2010/main" val="1774522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Dashboard">
            <a:extLst>
              <a:ext uri="{FF2B5EF4-FFF2-40B4-BE49-F238E27FC236}">
                <a16:creationId xmlns:a16="http://schemas.microsoft.com/office/drawing/2014/main" id="{591635C8-7099-49CA-874A-4F19582211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0" r="1"/>
          <a:stretch/>
        </p:blipFill>
        <p:spPr bwMode="auto">
          <a:xfrm>
            <a:off x="2692173" y="780759"/>
            <a:ext cx="6807653" cy="4723246"/>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8">
            <a:extLst>
              <a:ext uri="{FF2B5EF4-FFF2-40B4-BE49-F238E27FC236}">
                <a16:creationId xmlns:a16="http://schemas.microsoft.com/office/drawing/2014/main" id="{36B937BE-EF84-49D8-910E-0410529D81D2}"/>
              </a:ext>
            </a:extLst>
          </p:cNvPr>
          <p:cNvSpPr txBox="1">
            <a:spLocks/>
          </p:cNvSpPr>
          <p:nvPr/>
        </p:nvSpPr>
        <p:spPr>
          <a:xfrm>
            <a:off x="2327246" y="5780891"/>
            <a:ext cx="7537508" cy="1229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Data Dashboard &amp; Power BI</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665873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Tableau Training and Certification - Primus Learning">
            <a:extLst>
              <a:ext uri="{FF2B5EF4-FFF2-40B4-BE49-F238E27FC236}">
                <a16:creationId xmlns:a16="http://schemas.microsoft.com/office/drawing/2014/main" id="{B20DF4FE-C291-49CF-ABF3-00DEF4F83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509" y="774485"/>
            <a:ext cx="9520982" cy="608351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8">
            <a:extLst>
              <a:ext uri="{FF2B5EF4-FFF2-40B4-BE49-F238E27FC236}">
                <a16:creationId xmlns:a16="http://schemas.microsoft.com/office/drawing/2014/main" id="{2545357E-BFCF-4EA3-88DA-9BB63DBFA91B}"/>
              </a:ext>
            </a:extLst>
          </p:cNvPr>
          <p:cNvSpPr txBox="1">
            <a:spLocks/>
          </p:cNvSpPr>
          <p:nvPr/>
        </p:nvSpPr>
        <p:spPr>
          <a:xfrm>
            <a:off x="2327246" y="471772"/>
            <a:ext cx="7537508" cy="1229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a:latin typeface="Lato" panose="020F0502020204030203" pitchFamily="34" charset="0"/>
                <a:ea typeface="Source Sans Pro" panose="020B0503030403020204" pitchFamily="34" charset="0"/>
              </a:rPr>
              <a:t>Tableau</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1363629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rag en español | Traductor inglés-español | Nglish de Britannica">
            <a:extLst>
              <a:ext uri="{FF2B5EF4-FFF2-40B4-BE49-F238E27FC236}">
                <a16:creationId xmlns:a16="http://schemas.microsoft.com/office/drawing/2014/main" id="{1B689F62-5273-49FE-8B6F-850A475128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1468" y="3429000"/>
            <a:ext cx="4763811" cy="3322758"/>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88253CB2-7CE3-48A4-81D7-59B882D6E670}"/>
              </a:ext>
            </a:extLst>
          </p:cNvPr>
          <p:cNvSpPr txBox="1">
            <a:spLocks/>
          </p:cNvSpPr>
          <p:nvPr/>
        </p:nvSpPr>
        <p:spPr>
          <a:xfrm>
            <a:off x="1591417" y="2397248"/>
            <a:ext cx="5833190" cy="92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pc="300" dirty="0">
                <a:latin typeface="Lato" panose="020F0502020204030203" pitchFamily="34" charset="0"/>
                <a:ea typeface="Source Sans Pro" panose="020B0503030403020204" pitchFamily="34" charset="0"/>
              </a:rPr>
              <a:t>Cleanse your data.</a:t>
            </a:r>
          </a:p>
        </p:txBody>
      </p:sp>
    </p:spTree>
    <p:extLst>
      <p:ext uri="{BB962C8B-B14F-4D97-AF65-F5344CB8AC3E}">
        <p14:creationId xmlns:p14="http://schemas.microsoft.com/office/powerpoint/2010/main" val="1218612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raw and Edit with GeoJson.io | Hands-On Data Visualization">
            <a:extLst>
              <a:ext uri="{FF2B5EF4-FFF2-40B4-BE49-F238E27FC236}">
                <a16:creationId xmlns:a16="http://schemas.microsoft.com/office/drawing/2014/main" id="{37BFAA8E-C120-47BF-9753-261F0964F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735" y="654071"/>
            <a:ext cx="8198530" cy="4982086"/>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8">
            <a:extLst>
              <a:ext uri="{FF2B5EF4-FFF2-40B4-BE49-F238E27FC236}">
                <a16:creationId xmlns:a16="http://schemas.microsoft.com/office/drawing/2014/main" id="{6F155B59-5596-4AC8-B094-469B5F26A52F}"/>
              </a:ext>
            </a:extLst>
          </p:cNvPr>
          <p:cNvSpPr txBox="1">
            <a:spLocks/>
          </p:cNvSpPr>
          <p:nvPr/>
        </p:nvSpPr>
        <p:spPr>
          <a:xfrm>
            <a:off x="2327246" y="5967503"/>
            <a:ext cx="7537508" cy="1229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spc="300" dirty="0" err="1">
                <a:latin typeface="Lato" panose="020F0502020204030203" pitchFamily="34" charset="0"/>
                <a:ea typeface="Source Sans Pro" panose="020B0503030403020204" pitchFamily="34" charset="0"/>
              </a:rPr>
              <a:t>GeoJSON</a:t>
            </a:r>
            <a:r>
              <a:rPr lang="en-US" altLang="zh-CN" sz="2400" spc="300" dirty="0">
                <a:latin typeface="Lato" panose="020F0502020204030203" pitchFamily="34" charset="0"/>
                <a:ea typeface="Source Sans Pro" panose="020B0503030403020204" pitchFamily="34" charset="0"/>
              </a:rPr>
              <a:t> &amp; Geographical Mapping</a:t>
            </a:r>
            <a:endParaRPr lang="en-US" sz="2400" spc="300"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4107621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tock Infographics - iStock">
            <a:extLst>
              <a:ext uri="{FF2B5EF4-FFF2-40B4-BE49-F238E27FC236}">
                <a16:creationId xmlns:a16="http://schemas.microsoft.com/office/drawing/2014/main" id="{1A011CE6-A99D-4B38-BB84-41CBBE801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46" y="410546"/>
            <a:ext cx="6413105" cy="426496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he differences between each coffee drink : r/reddit.com">
            <a:extLst>
              <a:ext uri="{FF2B5EF4-FFF2-40B4-BE49-F238E27FC236}">
                <a16:creationId xmlns:a16="http://schemas.microsoft.com/office/drawing/2014/main" id="{A55107B3-B5F4-48E1-81A8-E4442043F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1140" y="410546"/>
            <a:ext cx="4451601" cy="619552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PS和AI的区别是什么？ - 知乎">
            <a:extLst>
              <a:ext uri="{FF2B5EF4-FFF2-40B4-BE49-F238E27FC236}">
                <a16:creationId xmlns:a16="http://schemas.microsoft.com/office/drawing/2014/main" id="{3581D71C-25F8-4CDA-A697-A7360D912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007" y="5152054"/>
            <a:ext cx="3533775" cy="12954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8">
            <a:extLst>
              <a:ext uri="{FF2B5EF4-FFF2-40B4-BE49-F238E27FC236}">
                <a16:creationId xmlns:a16="http://schemas.microsoft.com/office/drawing/2014/main" id="{986E58AD-45C6-44AC-9AB3-227AD3CEBA87}"/>
              </a:ext>
            </a:extLst>
          </p:cNvPr>
          <p:cNvSpPr txBox="1">
            <a:spLocks/>
          </p:cNvSpPr>
          <p:nvPr/>
        </p:nvSpPr>
        <p:spPr>
          <a:xfrm>
            <a:off x="1366192" y="5628298"/>
            <a:ext cx="7537508" cy="1229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spc="300" dirty="0">
                <a:latin typeface="Lato" panose="020F0502020204030203" pitchFamily="34" charset="0"/>
                <a:ea typeface="Source Sans Pro" panose="020B0503030403020204" pitchFamily="34" charset="0"/>
              </a:rPr>
              <a:t>Infographics</a:t>
            </a:r>
          </a:p>
        </p:txBody>
      </p:sp>
    </p:spTree>
    <p:extLst>
      <p:ext uri="{BB962C8B-B14F-4D97-AF65-F5344CB8AC3E}">
        <p14:creationId xmlns:p14="http://schemas.microsoft.com/office/powerpoint/2010/main" val="852008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Rectangle 5"/>
          <p:cNvSpPr/>
          <p:nvPr/>
        </p:nvSpPr>
        <p:spPr>
          <a:xfrm>
            <a:off x="0" y="3030396"/>
            <a:ext cx="12329065" cy="2759671"/>
          </a:xfrm>
          <a:prstGeom prst="rect">
            <a:avLst/>
          </a:prstGeom>
          <a:solidFill>
            <a:srgbClr val="1E1E1E"/>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Helvetica"/>
              <a:ea typeface="+mn-ea"/>
              <a:cs typeface="Helvetica"/>
            </a:endParaRPr>
          </a:p>
        </p:txBody>
      </p:sp>
      <p:sp>
        <p:nvSpPr>
          <p:cNvPr id="698" name="TextBox 4"/>
          <p:cNvSpPr txBox="1"/>
          <p:nvPr/>
        </p:nvSpPr>
        <p:spPr>
          <a:xfrm>
            <a:off x="1166830" y="3006226"/>
            <a:ext cx="3780092" cy="278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8700">
                <a:solidFill>
                  <a:srgbClr val="FFFFFF"/>
                </a:solidFill>
                <a:latin typeface="Montserrat Bold"/>
                <a:ea typeface="Montserrat Bold"/>
                <a:cs typeface="Montserrat Bold"/>
                <a:sym typeface="Montserrat 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8700" b="0" i="0" u="none" strike="noStrike" kern="1200" cap="none" spc="0" normalizeH="0" baseline="0" noProof="0" dirty="0">
                <a:ln>
                  <a:noFill/>
                </a:ln>
                <a:solidFill>
                  <a:srgbClr val="FFFFFF"/>
                </a:solidFill>
                <a:effectLst/>
                <a:uLnTx/>
                <a:uFillTx/>
                <a:latin typeface="Montserrat Bold"/>
                <a:sym typeface="Montserrat Bold"/>
              </a:rPr>
              <a:t>Thank You</a:t>
            </a:r>
          </a:p>
        </p:txBody>
      </p:sp>
      <p:sp>
        <p:nvSpPr>
          <p:cNvPr id="699" name="TextBox 5"/>
          <p:cNvSpPr txBox="1"/>
          <p:nvPr/>
        </p:nvSpPr>
        <p:spPr>
          <a:xfrm>
            <a:off x="1166830" y="4257175"/>
            <a:ext cx="4430473" cy="2819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spc="600">
                <a:solidFill>
                  <a:srgbClr val="FFFFFF"/>
                </a:solidFill>
                <a:latin typeface="Lato Semibold"/>
                <a:ea typeface="Lato Semibold"/>
                <a:cs typeface="Lato Semibold"/>
                <a:sym typeface="Lato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600" normalizeH="0" baseline="0" noProof="0" dirty="0">
                <a:ln>
                  <a:noFill/>
                </a:ln>
                <a:solidFill>
                  <a:srgbClr val="FFFFFF"/>
                </a:solidFill>
                <a:effectLst/>
                <a:uLnTx/>
                <a:uFillTx/>
                <a:latin typeface="Lato Semibold"/>
                <a:sym typeface="Lato Semibold"/>
              </a:rPr>
              <a:t>FOR WATCHING AND LISTENING</a:t>
            </a:r>
          </a:p>
        </p:txBody>
      </p:sp>
      <p:pic>
        <p:nvPicPr>
          <p:cNvPr id="4" name="Picture Placeholder 3" descr="A close up of a black background&#10;&#10;Description automatically generated">
            <a:extLst>
              <a:ext uri="{FF2B5EF4-FFF2-40B4-BE49-F238E27FC236}">
                <a16:creationId xmlns:a16="http://schemas.microsoft.com/office/drawing/2014/main" id="{DDCAAE22-5FF1-469B-BEDB-8FE04460DF59}"/>
              </a:ext>
            </a:extLst>
          </p:cNvPr>
          <p:cNvPicPr>
            <a:picLocks noGrp="1" noChangeAspect="1"/>
          </p:cNvPicPr>
          <p:nvPr>
            <p:ph type="pic" sz="half" idx="13"/>
          </p:nvPr>
        </p:nvPicPr>
        <p:blipFill>
          <a:blip r:embed="rId2">
            <a:extLst>
              <a:ext uri="{28A0092B-C50C-407E-A947-70E740481C1C}">
                <a14:useLocalDpi xmlns:a14="http://schemas.microsoft.com/office/drawing/2010/main" val="0"/>
              </a:ext>
            </a:extLst>
          </a:blip>
          <a:srcRect t="5207" b="5207"/>
          <a:stretch>
            <a:fillRect/>
          </a:stretch>
        </p:blipFill>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815520DB-F960-4775-B29C-691D6E65A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ubtitle 8">
            <a:extLst>
              <a:ext uri="{FF2B5EF4-FFF2-40B4-BE49-F238E27FC236}">
                <a16:creationId xmlns:a16="http://schemas.microsoft.com/office/drawing/2014/main" id="{2BDD4B28-FC13-449C-BD04-E10C17126E28}"/>
              </a:ext>
            </a:extLst>
          </p:cNvPr>
          <p:cNvSpPr txBox="1">
            <a:spLocks/>
          </p:cNvSpPr>
          <p:nvPr/>
        </p:nvSpPr>
        <p:spPr>
          <a:xfrm>
            <a:off x="4849731" y="1116291"/>
            <a:ext cx="3114391" cy="104667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200" spc="300" dirty="0">
                <a:latin typeface="+mj-lt"/>
                <a:ea typeface="+mj-ea"/>
                <a:cs typeface="+mj-cs"/>
              </a:rPr>
              <a:t>Data Types</a:t>
            </a:r>
          </a:p>
        </p:txBody>
      </p:sp>
      <p:pic>
        <p:nvPicPr>
          <p:cNvPr id="1032" name="Picture 8" descr="Binary Love Icons PNG - Free PNG and Icons Downloads">
            <a:extLst>
              <a:ext uri="{FF2B5EF4-FFF2-40B4-BE49-F238E27FC236}">
                <a16:creationId xmlns:a16="http://schemas.microsoft.com/office/drawing/2014/main" id="{3CA39DA1-A493-4B36-B8A1-62C2C595B9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4" r="8177" b="-1"/>
          <a:stretch/>
        </p:blipFill>
        <p:spPr bwMode="auto">
          <a:xfrm>
            <a:off x="1770361" y="2510402"/>
            <a:ext cx="2010313" cy="3242436"/>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51960" y="1982602"/>
            <a:ext cx="794004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5" name="Rectangle 144">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41054"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cxnSp>
        <p:nvCxnSpPr>
          <p:cNvPr id="5" name="Straight Connector 4">
            <a:extLst>
              <a:ext uri="{FF2B5EF4-FFF2-40B4-BE49-F238E27FC236}">
                <a16:creationId xmlns:a16="http://schemas.microsoft.com/office/drawing/2014/main" id="{62996A06-4C4F-40E4-9FA4-A8D75D0B42E5}"/>
              </a:ext>
            </a:extLst>
          </p:cNvPr>
          <p:cNvCxnSpPr/>
          <p:nvPr/>
        </p:nvCxnSpPr>
        <p:spPr>
          <a:xfrm>
            <a:off x="0" y="5541108"/>
            <a:ext cx="427005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C6D0CAB-928E-429F-A8D1-BC78A527EC44}"/>
              </a:ext>
            </a:extLst>
          </p:cNvPr>
          <p:cNvCxnSpPr>
            <a:cxnSpLocks/>
          </p:cNvCxnSpPr>
          <p:nvPr/>
        </p:nvCxnSpPr>
        <p:spPr>
          <a:xfrm>
            <a:off x="10767890" y="-2"/>
            <a:ext cx="0" cy="1982604"/>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9BD1499-8C08-493D-BBFE-FAE2FA8425F7}"/>
              </a:ext>
            </a:extLst>
          </p:cNvPr>
          <p:cNvCxnSpPr>
            <a:cxnSpLocks/>
          </p:cNvCxnSpPr>
          <p:nvPr/>
        </p:nvCxnSpPr>
        <p:spPr>
          <a:xfrm>
            <a:off x="10767890" y="1604457"/>
            <a:ext cx="1424110" cy="0"/>
          </a:xfrm>
          <a:prstGeom prst="line">
            <a:avLst/>
          </a:prstGeom>
          <a:ln w="76200"/>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E004895C-83DB-4D59-85E9-B2BD66CCE629}"/>
              </a:ext>
            </a:extLst>
          </p:cNvPr>
          <p:cNvSpPr/>
          <p:nvPr/>
        </p:nvSpPr>
        <p:spPr>
          <a:xfrm>
            <a:off x="4302063" y="2046610"/>
            <a:ext cx="7889937" cy="481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ubtitle 8">
            <a:extLst>
              <a:ext uri="{FF2B5EF4-FFF2-40B4-BE49-F238E27FC236}">
                <a16:creationId xmlns:a16="http://schemas.microsoft.com/office/drawing/2014/main" id="{9F080082-DC4B-43B5-AFDB-64B6E43A7E31}"/>
              </a:ext>
            </a:extLst>
          </p:cNvPr>
          <p:cNvSpPr txBox="1">
            <a:spLocks/>
          </p:cNvSpPr>
          <p:nvPr/>
        </p:nvSpPr>
        <p:spPr>
          <a:xfrm>
            <a:off x="6406926" y="2236770"/>
            <a:ext cx="5833190" cy="2479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spc="300" dirty="0">
                <a:solidFill>
                  <a:schemeClr val="bg1"/>
                </a:solidFill>
                <a:latin typeface="Lato"/>
              </a:rPr>
              <a:t>Nominal Variable</a:t>
            </a:r>
          </a:p>
          <a:p>
            <a:r>
              <a:rPr lang="en-US" altLang="zh-CN" sz="2400" spc="300" dirty="0">
                <a:solidFill>
                  <a:schemeClr val="bg1"/>
                </a:solidFill>
                <a:latin typeface="Lato"/>
              </a:rPr>
              <a:t>Quantitative Variable</a:t>
            </a:r>
          </a:p>
          <a:p>
            <a:r>
              <a:rPr lang="en-US" altLang="zh-CN" sz="2400" spc="300" dirty="0">
                <a:solidFill>
                  <a:schemeClr val="bg1"/>
                </a:solidFill>
                <a:latin typeface="Lato"/>
              </a:rPr>
              <a:t>Images</a:t>
            </a:r>
          </a:p>
          <a:p>
            <a:r>
              <a:rPr lang="en-US" altLang="zh-CN" sz="2400" spc="300" dirty="0">
                <a:solidFill>
                  <a:schemeClr val="bg1"/>
                </a:solidFill>
                <a:latin typeface="Lato"/>
              </a:rPr>
              <a:t>Time Series</a:t>
            </a:r>
          </a:p>
          <a:p>
            <a:r>
              <a:rPr lang="en-US" altLang="zh-CN" sz="2400" spc="300" dirty="0">
                <a:solidFill>
                  <a:schemeClr val="bg1"/>
                </a:solidFill>
                <a:latin typeface="Lato"/>
              </a:rPr>
              <a:t>Text</a:t>
            </a:r>
          </a:p>
        </p:txBody>
      </p:sp>
      <p:sp>
        <p:nvSpPr>
          <p:cNvPr id="10" name="Rectangle 9">
            <a:extLst>
              <a:ext uri="{FF2B5EF4-FFF2-40B4-BE49-F238E27FC236}">
                <a16:creationId xmlns:a16="http://schemas.microsoft.com/office/drawing/2014/main" id="{D9093BAC-DE3D-4C5D-B44C-1AFB3B7747A4}"/>
              </a:ext>
            </a:extLst>
          </p:cNvPr>
          <p:cNvSpPr/>
          <p:nvPr/>
        </p:nvSpPr>
        <p:spPr>
          <a:xfrm>
            <a:off x="10796100" y="-1"/>
            <a:ext cx="1395895" cy="15675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1297E0-0D76-4F00-9E07-663E3B3EB8DE}"/>
              </a:ext>
            </a:extLst>
          </p:cNvPr>
          <p:cNvSpPr/>
          <p:nvPr/>
        </p:nvSpPr>
        <p:spPr>
          <a:xfrm>
            <a:off x="0" y="5572376"/>
            <a:ext cx="4238048" cy="12856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FA94209-A75B-48BE-8B0D-AE8251E3508C}"/>
              </a:ext>
            </a:extLst>
          </p:cNvPr>
          <p:cNvSpPr txBox="1"/>
          <p:nvPr/>
        </p:nvSpPr>
        <p:spPr>
          <a:xfrm>
            <a:off x="5015021" y="6519446"/>
            <a:ext cx="7360199" cy="338554"/>
          </a:xfrm>
          <a:prstGeom prst="rect">
            <a:avLst/>
          </a:prstGeom>
          <a:noFill/>
        </p:spPr>
        <p:txBody>
          <a:bodyPr wrap="square">
            <a:spAutoFit/>
          </a:bodyPr>
          <a:lstStyle/>
          <a:p>
            <a:r>
              <a:rPr lang="en-US" sz="1600" dirty="0">
                <a:effectLst/>
                <a:latin typeface="Arial" panose="020B0604020202020204" pitchFamily="34" charset="0"/>
              </a:rPr>
              <a:t>Adapted from </a:t>
            </a:r>
            <a:r>
              <a:rPr lang="en-US" sz="1600" i="1" dirty="0">
                <a:effectLst/>
                <a:latin typeface="Arial" panose="020B0604020202020204" pitchFamily="34" charset="0"/>
              </a:rPr>
              <a:t>Composition with Red Blue and Yellow </a:t>
            </a:r>
            <a:r>
              <a:rPr lang="en-US" sz="1600" dirty="0">
                <a:effectLst/>
                <a:latin typeface="Arial" panose="020B0604020202020204" pitchFamily="34" charset="0"/>
              </a:rPr>
              <a:t>(1930) by </a:t>
            </a:r>
            <a:r>
              <a:rPr lang="en-US" sz="1600" i="1" dirty="0">
                <a:effectLst/>
                <a:latin typeface="Arial" panose="020B0604020202020204" pitchFamily="34" charset="0"/>
              </a:rPr>
              <a:t>Piet Mondrian</a:t>
            </a:r>
            <a:endParaRPr lang="en-US" sz="1600" i="1" dirty="0"/>
          </a:p>
        </p:txBody>
      </p:sp>
    </p:spTree>
    <p:extLst>
      <p:ext uri="{BB962C8B-B14F-4D97-AF65-F5344CB8AC3E}">
        <p14:creationId xmlns:p14="http://schemas.microsoft.com/office/powerpoint/2010/main" val="2193392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760C2D22-2BEF-4882-8F32-9E61EE0AACB0}"/>
              </a:ext>
            </a:extLst>
          </p:cNvPr>
          <p:cNvSpPr txBox="1">
            <a:spLocks/>
          </p:cNvSpPr>
          <p:nvPr/>
        </p:nvSpPr>
        <p:spPr>
          <a:xfrm>
            <a:off x="1285492" y="886347"/>
            <a:ext cx="9621015" cy="81392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100" spc="225" dirty="0">
                <a:latin typeface="Lato" panose="020F0502020204030203" pitchFamily="34" charset="0"/>
                <a:ea typeface="Source Sans Pro" panose="020B0503030403020204" pitchFamily="34" charset="0"/>
              </a:rPr>
              <a:t>Dummy Coding (a.k.a.</a:t>
            </a:r>
            <a:r>
              <a:rPr lang="zh-CN" altLang="en-US" sz="2100" spc="225" dirty="0">
                <a:latin typeface="Lato" panose="020F0502020204030203" pitchFamily="34" charset="0"/>
                <a:ea typeface="Source Sans Pro" panose="020B0503030403020204" pitchFamily="34" charset="0"/>
              </a:rPr>
              <a:t> </a:t>
            </a:r>
            <a:r>
              <a:rPr lang="en-US" altLang="zh-CN" sz="2100" spc="225" dirty="0">
                <a:latin typeface="Lato" panose="020F0502020204030203" pitchFamily="34" charset="0"/>
                <a:ea typeface="Source Sans Pro" panose="020B0503030403020204" pitchFamily="34" charset="0"/>
              </a:rPr>
              <a:t>One-hot Encoding) of the Nominal Variable</a:t>
            </a:r>
            <a:endParaRPr lang="en-US" sz="2100" spc="225" dirty="0">
              <a:latin typeface="Lato" panose="020F0502020204030203" pitchFamily="34" charset="0"/>
              <a:ea typeface="Source Sans Pro" panose="020B0503030403020204" pitchFamily="34" charset="0"/>
            </a:endParaRPr>
          </a:p>
        </p:txBody>
      </p:sp>
      <p:pic>
        <p:nvPicPr>
          <p:cNvPr id="10" name="Picture 9" descr="Graphical user interface, application, table, Excel&#10;&#10;Description automatically generated">
            <a:extLst>
              <a:ext uri="{FF2B5EF4-FFF2-40B4-BE49-F238E27FC236}">
                <a16:creationId xmlns:a16="http://schemas.microsoft.com/office/drawing/2014/main" id="{08C7E25A-7C20-4704-9E60-EDAE9E8FED96}"/>
              </a:ext>
            </a:extLst>
          </p:cNvPr>
          <p:cNvPicPr>
            <a:picLocks noChangeAspect="1"/>
          </p:cNvPicPr>
          <p:nvPr/>
        </p:nvPicPr>
        <p:blipFill rotWithShape="1">
          <a:blip r:embed="rId2"/>
          <a:srcRect l="60905" t="27501" r="31248" b="9582"/>
          <a:stretch/>
        </p:blipFill>
        <p:spPr>
          <a:xfrm>
            <a:off x="901983" y="1700276"/>
            <a:ext cx="981235" cy="4425462"/>
          </a:xfrm>
          <a:prstGeom prst="rect">
            <a:avLst/>
          </a:prstGeom>
        </p:spPr>
      </p:pic>
      <p:pic>
        <p:nvPicPr>
          <p:cNvPr id="3" name="Picture 2" descr="A picture containing text, screenshot, computer, white&#10;&#10;Description automatically generated">
            <a:extLst>
              <a:ext uri="{FF2B5EF4-FFF2-40B4-BE49-F238E27FC236}">
                <a16:creationId xmlns:a16="http://schemas.microsoft.com/office/drawing/2014/main" id="{7DA2C246-C13D-42E4-A05C-654232E1E03E}"/>
              </a:ext>
            </a:extLst>
          </p:cNvPr>
          <p:cNvPicPr>
            <a:picLocks noChangeAspect="1"/>
          </p:cNvPicPr>
          <p:nvPr/>
        </p:nvPicPr>
        <p:blipFill rotWithShape="1">
          <a:blip r:embed="rId3"/>
          <a:srcRect l="26561" t="27951" r="2302" b="9132"/>
          <a:stretch/>
        </p:blipFill>
        <p:spPr>
          <a:xfrm>
            <a:off x="2373836" y="1700276"/>
            <a:ext cx="8895326" cy="4425461"/>
          </a:xfrm>
          <a:prstGeom prst="rect">
            <a:avLst/>
          </a:prstGeom>
        </p:spPr>
      </p:pic>
      <p:cxnSp>
        <p:nvCxnSpPr>
          <p:cNvPr id="7" name="Straight Arrow Connector 6">
            <a:extLst>
              <a:ext uri="{FF2B5EF4-FFF2-40B4-BE49-F238E27FC236}">
                <a16:creationId xmlns:a16="http://schemas.microsoft.com/office/drawing/2014/main" id="{2D7699EB-AE55-408C-9CFF-45BB7945D2C4}"/>
              </a:ext>
            </a:extLst>
          </p:cNvPr>
          <p:cNvCxnSpPr>
            <a:cxnSpLocks/>
            <a:stCxn id="10" idx="3"/>
            <a:endCxn id="3" idx="1"/>
          </p:cNvCxnSpPr>
          <p:nvPr/>
        </p:nvCxnSpPr>
        <p:spPr>
          <a:xfrm>
            <a:off x="1883218" y="3913007"/>
            <a:ext cx="490618" cy="0"/>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4744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8">
            <a:extLst>
              <a:ext uri="{FF2B5EF4-FFF2-40B4-BE49-F238E27FC236}">
                <a16:creationId xmlns:a16="http://schemas.microsoft.com/office/drawing/2014/main" id="{760C2D22-2BEF-4882-8F32-9E61EE0AACB0}"/>
              </a:ext>
            </a:extLst>
          </p:cNvPr>
          <p:cNvSpPr txBox="1">
            <a:spLocks/>
          </p:cNvSpPr>
          <p:nvPr/>
        </p:nvSpPr>
        <p:spPr>
          <a:xfrm>
            <a:off x="1669660" y="910850"/>
            <a:ext cx="8470489" cy="81392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100" spc="225" dirty="0">
                <a:latin typeface="Lato" panose="020F0502020204030203" pitchFamily="34" charset="0"/>
                <a:ea typeface="Source Sans Pro" panose="020B0503030403020204" pitchFamily="34" charset="0"/>
              </a:rPr>
              <a:t>Normalization &amp; Standardization of</a:t>
            </a:r>
            <a:r>
              <a:rPr lang="zh-CN" altLang="en-US" sz="2100" spc="225" dirty="0">
                <a:latin typeface="Lato" panose="020F0502020204030203" pitchFamily="34" charset="0"/>
                <a:ea typeface="Source Sans Pro" panose="020B0503030403020204" pitchFamily="34" charset="0"/>
              </a:rPr>
              <a:t> </a:t>
            </a:r>
            <a:r>
              <a:rPr lang="en-US" altLang="zh-CN" sz="2100" spc="225" dirty="0">
                <a:latin typeface="Lato" panose="020F0502020204030203" pitchFamily="34" charset="0"/>
                <a:ea typeface="Source Sans Pro" panose="020B0503030403020204" pitchFamily="34" charset="0"/>
              </a:rPr>
              <a:t>the</a:t>
            </a:r>
            <a:r>
              <a:rPr lang="zh-CN" altLang="en-US" sz="2100" spc="225" dirty="0">
                <a:latin typeface="Lato" panose="020F0502020204030203" pitchFamily="34" charset="0"/>
                <a:ea typeface="Source Sans Pro" panose="020B0503030403020204" pitchFamily="34" charset="0"/>
              </a:rPr>
              <a:t> </a:t>
            </a:r>
            <a:r>
              <a:rPr lang="en-US" altLang="zh-CN" sz="2100" spc="225" dirty="0">
                <a:latin typeface="Lato" panose="020F0502020204030203" pitchFamily="34" charset="0"/>
                <a:ea typeface="Source Sans Pro" panose="020B0503030403020204" pitchFamily="34" charset="0"/>
              </a:rPr>
              <a:t>Quantitative</a:t>
            </a:r>
            <a:r>
              <a:rPr lang="zh-CN" altLang="en-US" sz="2100" spc="225" dirty="0">
                <a:latin typeface="Lato" panose="020F0502020204030203" pitchFamily="34" charset="0"/>
                <a:ea typeface="Source Sans Pro" panose="020B0503030403020204" pitchFamily="34" charset="0"/>
              </a:rPr>
              <a:t> </a:t>
            </a:r>
            <a:r>
              <a:rPr lang="en-US" altLang="zh-CN" sz="2100" spc="225" dirty="0">
                <a:latin typeface="Lato" panose="020F0502020204030203" pitchFamily="34" charset="0"/>
                <a:ea typeface="Source Sans Pro" panose="020B0503030403020204" pitchFamily="34" charset="0"/>
              </a:rPr>
              <a:t>Data</a:t>
            </a:r>
            <a:endParaRPr lang="en-US" sz="2100" spc="225" dirty="0">
              <a:latin typeface="Lato" panose="020F0502020204030203" pitchFamily="34" charset="0"/>
              <a:ea typeface="Source Sans Pro" panose="020B0503030403020204" pitchFamily="34" charset="0"/>
            </a:endParaRPr>
          </a:p>
        </p:txBody>
      </p:sp>
      <p:pic>
        <p:nvPicPr>
          <p:cNvPr id="6" name="Picture 5" descr="A picture containing text, screenshot, computer, computer&#10;&#10;Description automatically generated">
            <a:extLst>
              <a:ext uri="{FF2B5EF4-FFF2-40B4-BE49-F238E27FC236}">
                <a16:creationId xmlns:a16="http://schemas.microsoft.com/office/drawing/2014/main" id="{80EF384F-0867-4E34-AC02-7FF4B97C3A95}"/>
              </a:ext>
            </a:extLst>
          </p:cNvPr>
          <p:cNvPicPr>
            <a:picLocks noChangeAspect="1"/>
          </p:cNvPicPr>
          <p:nvPr/>
        </p:nvPicPr>
        <p:blipFill rotWithShape="1">
          <a:blip r:embed="rId2"/>
          <a:srcRect l="6772" t="32362" r="74587" b="34887"/>
          <a:stretch/>
        </p:blipFill>
        <p:spPr>
          <a:xfrm>
            <a:off x="1404373" y="1905513"/>
            <a:ext cx="3705896" cy="3662468"/>
          </a:xfrm>
          <a:prstGeom prst="rect">
            <a:avLst/>
          </a:prstGeom>
        </p:spPr>
      </p:pic>
      <p:pic>
        <p:nvPicPr>
          <p:cNvPr id="1026" name="Picture 2" descr="資料科學】 - 資料的正規化與標準化">
            <a:extLst>
              <a:ext uri="{FF2B5EF4-FFF2-40B4-BE49-F238E27FC236}">
                <a16:creationId xmlns:a16="http://schemas.microsoft.com/office/drawing/2014/main" id="{03632084-AE7B-4BC1-9209-DB0AE2E42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779" y="5046843"/>
            <a:ext cx="3278817" cy="9964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3957BD8-D919-4CCB-B246-0C63A00ACD1C}"/>
              </a:ext>
            </a:extLst>
          </p:cNvPr>
          <p:cNvGrpSpPr/>
          <p:nvPr/>
        </p:nvGrpSpPr>
        <p:grpSpPr>
          <a:xfrm>
            <a:off x="6184779" y="1910594"/>
            <a:ext cx="2790546" cy="1995582"/>
            <a:chOff x="6144018" y="1475320"/>
            <a:chExt cx="4129087" cy="3018721"/>
          </a:xfrm>
        </p:grpSpPr>
        <p:pic>
          <p:nvPicPr>
            <p:cNvPr id="1028" name="Picture 4" descr="資料科學】 - 資料的正規化與標準化">
              <a:extLst>
                <a:ext uri="{FF2B5EF4-FFF2-40B4-BE49-F238E27FC236}">
                  <a16:creationId xmlns:a16="http://schemas.microsoft.com/office/drawing/2014/main" id="{A4C8872E-8763-4CE3-8DF8-D4C66F07D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187" y="3389141"/>
              <a:ext cx="37147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醫學教育基礎統計名詞介紹">
              <a:extLst>
                <a:ext uri="{FF2B5EF4-FFF2-40B4-BE49-F238E27FC236}">
                  <a16:creationId xmlns:a16="http://schemas.microsoft.com/office/drawing/2014/main" id="{91742DC0-F1B9-42B5-9B72-1C5817BCD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018" y="1475320"/>
              <a:ext cx="4129087" cy="1913821"/>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19DD6BE5-D357-44A3-8324-A392F70B88F0}"/>
              </a:ext>
            </a:extLst>
          </p:cNvPr>
          <p:cNvSpPr txBox="1"/>
          <p:nvPr/>
        </p:nvSpPr>
        <p:spPr>
          <a:xfrm>
            <a:off x="6115329" y="1581699"/>
            <a:ext cx="4570890" cy="300082"/>
          </a:xfrm>
          <a:prstGeom prst="rect">
            <a:avLst/>
          </a:prstGeom>
          <a:noFill/>
        </p:spPr>
        <p:txBody>
          <a:bodyPr wrap="square">
            <a:spAutoFit/>
          </a:bodyPr>
          <a:lstStyle/>
          <a:p>
            <a:r>
              <a:rPr lang="en-US" altLang="zh-CN" sz="1350" spc="225" dirty="0">
                <a:latin typeface="Lato" panose="020F0502020204030203" pitchFamily="34" charset="0"/>
                <a:ea typeface="Source Sans Pro" panose="020B0503030403020204" pitchFamily="34" charset="0"/>
              </a:rPr>
              <a:t>Standardization </a:t>
            </a:r>
            <a:r>
              <a:rPr lang="zh-CN" altLang="en-US" sz="1350" spc="225" dirty="0">
                <a:latin typeface="Lato" panose="020F0502020204030203" pitchFamily="34" charset="0"/>
                <a:ea typeface="Source Sans Pro" panose="020B0503030403020204" pitchFamily="34" charset="0"/>
              </a:rPr>
              <a:t>標準化</a:t>
            </a:r>
            <a:r>
              <a:rPr lang="en-US" altLang="zh-CN" sz="1350" spc="225" dirty="0">
                <a:latin typeface="Lato" panose="020F0502020204030203" pitchFamily="34" charset="0"/>
                <a:ea typeface="Source Sans Pro" panose="020B0503030403020204" pitchFamily="34" charset="0"/>
              </a:rPr>
              <a:t>:</a:t>
            </a:r>
            <a:endParaRPr lang="en-US" sz="1350" dirty="0"/>
          </a:p>
        </p:txBody>
      </p:sp>
      <p:sp>
        <p:nvSpPr>
          <p:cNvPr id="18" name="TextBox 17">
            <a:extLst>
              <a:ext uri="{FF2B5EF4-FFF2-40B4-BE49-F238E27FC236}">
                <a16:creationId xmlns:a16="http://schemas.microsoft.com/office/drawing/2014/main" id="{CF87C3E3-4F05-4A88-9959-5FC32BFD6E10}"/>
              </a:ext>
            </a:extLst>
          </p:cNvPr>
          <p:cNvSpPr txBox="1"/>
          <p:nvPr/>
        </p:nvSpPr>
        <p:spPr>
          <a:xfrm>
            <a:off x="6184779" y="4659243"/>
            <a:ext cx="4650789" cy="300082"/>
          </a:xfrm>
          <a:prstGeom prst="rect">
            <a:avLst/>
          </a:prstGeom>
          <a:noFill/>
        </p:spPr>
        <p:txBody>
          <a:bodyPr wrap="square">
            <a:spAutoFit/>
          </a:bodyPr>
          <a:lstStyle/>
          <a:p>
            <a:r>
              <a:rPr lang="en-US" altLang="zh-CN" sz="1350" spc="225" dirty="0">
                <a:latin typeface="Lato" panose="020F0502020204030203" pitchFamily="34" charset="0"/>
                <a:ea typeface="Source Sans Pro" panose="020B0503030403020204" pitchFamily="34" charset="0"/>
              </a:rPr>
              <a:t>Normalization </a:t>
            </a:r>
            <a:r>
              <a:rPr lang="zh-CN" altLang="en-US" sz="1350" spc="225" dirty="0">
                <a:latin typeface="Lato" panose="020F0502020204030203" pitchFamily="34" charset="0"/>
                <a:ea typeface="Source Sans Pro" panose="020B0503030403020204" pitchFamily="34" charset="0"/>
              </a:rPr>
              <a:t>歸一化</a:t>
            </a:r>
            <a:r>
              <a:rPr lang="en-US" altLang="zh-CN" sz="1350" spc="225" dirty="0">
                <a:latin typeface="Lato" panose="020F0502020204030203" pitchFamily="34" charset="0"/>
                <a:ea typeface="Source Sans Pro" panose="020B0503030403020204" pitchFamily="34" charset="0"/>
              </a:rPr>
              <a:t>:</a:t>
            </a:r>
            <a:endParaRPr lang="en-US" sz="1350" dirty="0"/>
          </a:p>
        </p:txBody>
      </p:sp>
      <p:sp>
        <p:nvSpPr>
          <p:cNvPr id="10" name="Subtitle 8">
            <a:extLst>
              <a:ext uri="{FF2B5EF4-FFF2-40B4-BE49-F238E27FC236}">
                <a16:creationId xmlns:a16="http://schemas.microsoft.com/office/drawing/2014/main" id="{6ADB54A0-B800-48C5-9C97-D19DF736A348}"/>
              </a:ext>
            </a:extLst>
          </p:cNvPr>
          <p:cNvSpPr txBox="1">
            <a:spLocks/>
          </p:cNvSpPr>
          <p:nvPr/>
        </p:nvSpPr>
        <p:spPr>
          <a:xfrm>
            <a:off x="6414122" y="3823934"/>
            <a:ext cx="3632353" cy="74779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spc="225" dirty="0">
                <a:latin typeface="Lato"/>
                <a:cs typeface="Calibri" panose="020F0502020204030204" pitchFamily="34" charset="0"/>
              </a:rPr>
              <a:t>μ</a:t>
            </a:r>
            <a:r>
              <a:rPr lang="en-US" altLang="zh-CN" sz="1600" spc="225" dirty="0">
                <a:latin typeface="Lato"/>
                <a:cs typeface="Calibri" panose="020F0502020204030204" pitchFamily="34" charset="0"/>
              </a:rPr>
              <a:t> is the </a:t>
            </a:r>
            <a:r>
              <a:rPr lang="en-US" altLang="zh-CN" sz="1600" spc="225" dirty="0">
                <a:solidFill>
                  <a:srgbClr val="C00000"/>
                </a:solidFill>
                <a:latin typeface="Lato"/>
                <a:cs typeface="Calibri" panose="020F0502020204030204" pitchFamily="34" charset="0"/>
              </a:rPr>
              <a:t>sample mean</a:t>
            </a:r>
            <a:r>
              <a:rPr lang="zh-CN" altLang="en-US" sz="1600" spc="225" dirty="0">
                <a:latin typeface="Lato"/>
                <a:cs typeface="Calibri" panose="020F0502020204030204" pitchFamily="34" charset="0"/>
              </a:rPr>
              <a:t>，</a:t>
            </a:r>
            <a:endParaRPr lang="en-US" altLang="zh-CN" sz="1600" spc="225" dirty="0">
              <a:latin typeface="Lato"/>
              <a:cs typeface="Calibri" panose="020F0502020204030204" pitchFamily="34" charset="0"/>
            </a:endParaRPr>
          </a:p>
          <a:p>
            <a:pPr marL="0" indent="0">
              <a:buNone/>
            </a:pPr>
            <a:r>
              <a:rPr lang="el-GR" altLang="zh-CN" sz="1600" spc="225" dirty="0">
                <a:latin typeface="Calibri" panose="020F0502020204030204" pitchFamily="34" charset="0"/>
                <a:cs typeface="Calibri" panose="020F0502020204030204" pitchFamily="34" charset="0"/>
              </a:rPr>
              <a:t>σ</a:t>
            </a:r>
            <a:r>
              <a:rPr lang="en-US" altLang="zh-CN" sz="1600" spc="225" dirty="0">
                <a:latin typeface="Calibri" panose="020F0502020204030204" pitchFamily="34" charset="0"/>
                <a:cs typeface="Calibri" panose="020F0502020204030204" pitchFamily="34" charset="0"/>
              </a:rPr>
              <a:t> is the </a:t>
            </a:r>
            <a:r>
              <a:rPr lang="en-US" altLang="zh-CN" sz="1600" spc="225" dirty="0">
                <a:solidFill>
                  <a:srgbClr val="C00000"/>
                </a:solidFill>
                <a:latin typeface="Calibri" panose="020F0502020204030204" pitchFamily="34" charset="0"/>
                <a:cs typeface="Calibri" panose="020F0502020204030204" pitchFamily="34" charset="0"/>
              </a:rPr>
              <a:t>standard deviation</a:t>
            </a:r>
            <a:endParaRPr lang="en-US" altLang="zh-CN" sz="1600" spc="225" dirty="0">
              <a:solidFill>
                <a:srgbClr val="C00000"/>
              </a:solidFill>
              <a:latin typeface="Lato"/>
            </a:endParaRPr>
          </a:p>
        </p:txBody>
      </p:sp>
    </p:spTree>
    <p:extLst>
      <p:ext uri="{BB962C8B-B14F-4D97-AF65-F5344CB8AC3E}">
        <p14:creationId xmlns:p14="http://schemas.microsoft.com/office/powerpoint/2010/main" val="541644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看情況- 萌典">
            <a:extLst>
              <a:ext uri="{FF2B5EF4-FFF2-40B4-BE49-F238E27FC236}">
                <a16:creationId xmlns:a16="http://schemas.microsoft.com/office/drawing/2014/main" id="{EC6E2CC7-2068-4293-9805-E07FCDFF6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685" y="1143555"/>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8">
            <a:extLst>
              <a:ext uri="{FF2B5EF4-FFF2-40B4-BE49-F238E27FC236}">
                <a16:creationId xmlns:a16="http://schemas.microsoft.com/office/drawing/2014/main" id="{AB00BDE5-B842-4A51-B5BC-27E878FF484C}"/>
              </a:ext>
            </a:extLst>
          </p:cNvPr>
          <p:cNvSpPr txBox="1">
            <a:spLocks/>
          </p:cNvSpPr>
          <p:nvPr/>
        </p:nvSpPr>
        <p:spPr>
          <a:xfrm>
            <a:off x="3470685" y="1691492"/>
            <a:ext cx="5250630" cy="6941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spc="225" dirty="0">
                <a:latin typeface="Lato" panose="020F0502020204030203" pitchFamily="34" charset="0"/>
                <a:ea typeface="Source Sans Pro" panose="020B0503030403020204" pitchFamily="34" charset="0"/>
              </a:rPr>
              <a:t>To standardize or to normalize</a:t>
            </a:r>
            <a:r>
              <a:rPr lang="zh-CN" altLang="en-US" sz="2400" spc="225" dirty="0">
                <a:latin typeface="Lato" panose="020F0502020204030203" pitchFamily="34" charset="0"/>
                <a:ea typeface="Source Sans Pro" panose="020B0503030403020204" pitchFamily="34" charset="0"/>
              </a:rPr>
              <a:t>？</a:t>
            </a:r>
            <a:endParaRPr lang="en-US" sz="2400" spc="225" dirty="0">
              <a:latin typeface="Lato" panose="020F0502020204030203" pitchFamily="34" charset="0"/>
              <a:ea typeface="Source Sans Pro" panose="020B0503030403020204" pitchFamily="34" charset="0"/>
            </a:endParaRPr>
          </a:p>
        </p:txBody>
      </p:sp>
    </p:spTree>
    <p:extLst>
      <p:ext uri="{BB962C8B-B14F-4D97-AF65-F5344CB8AC3E}">
        <p14:creationId xmlns:p14="http://schemas.microsoft.com/office/powerpoint/2010/main" val="420854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1680</TotalTime>
  <Words>731</Words>
  <Application>Microsoft Office PowerPoint</Application>
  <PresentationFormat>Widescreen</PresentationFormat>
  <Paragraphs>109</Paragraphs>
  <Slides>52</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52</vt:i4>
      </vt:variant>
    </vt:vector>
  </HeadingPairs>
  <TitlesOfParts>
    <vt:vector size="69" baseType="lpstr">
      <vt:lpstr>charter</vt:lpstr>
      <vt:lpstr>Inter</vt:lpstr>
      <vt:lpstr>Montserrat Bold</vt:lpstr>
      <vt:lpstr>sohne</vt:lpstr>
      <vt:lpstr>Arial</vt:lpstr>
      <vt:lpstr>Bebas Neue</vt:lpstr>
      <vt:lpstr>Calibri</vt:lpstr>
      <vt:lpstr>Calibri Light</vt:lpstr>
      <vt:lpstr>Cambria Math</vt:lpstr>
      <vt:lpstr>Centaur</vt:lpstr>
      <vt:lpstr>Helvetica</vt:lpstr>
      <vt:lpstr>Lato</vt:lpstr>
      <vt:lpstr>Lato Semibold</vt:lpstr>
      <vt:lpstr>Office Theme</vt:lpstr>
      <vt:lpstr>1_Office Theme</vt:lpstr>
      <vt:lpstr>Office 佈景主題</vt:lpstr>
      <vt:lpstr>1_Office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Datasaurus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Julius Ling</dc:creator>
  <cp:lastModifiedBy>Julius Ling</cp:lastModifiedBy>
  <cp:revision>77</cp:revision>
  <dcterms:created xsi:type="dcterms:W3CDTF">2020-09-10T17:30:56Z</dcterms:created>
  <dcterms:modified xsi:type="dcterms:W3CDTF">2022-04-18T11:37:57Z</dcterms:modified>
</cp:coreProperties>
</file>